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3" r:id="rId2"/>
    <p:sldMasterId id="2147483676" r:id="rId3"/>
    <p:sldMasterId id="2147483688" r:id="rId4"/>
  </p:sldMasterIdLst>
  <p:notesMasterIdLst>
    <p:notesMasterId r:id="rId12"/>
  </p:notesMasterIdLst>
  <p:sldIdLst>
    <p:sldId id="306" r:id="rId5"/>
    <p:sldId id="642" r:id="rId6"/>
    <p:sldId id="643" r:id="rId7"/>
    <p:sldId id="624" r:id="rId8"/>
    <p:sldId id="638" r:id="rId9"/>
    <p:sldId id="646" r:id="rId10"/>
    <p:sldId id="645" r:id="rId11"/>
  </p:sldIdLst>
  <p:sldSz cx="10693400" cy="7561263"/>
  <p:notesSz cx="6718300" cy="9855200"/>
  <p:defaultTextStyle>
    <a:defPPr>
      <a:defRPr lang="ru-RU"/>
    </a:defPPr>
    <a:lvl1pPr marL="0" algn="l" defTabSz="102900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4514" algn="l" defTabSz="102900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29005" algn="l" defTabSz="102900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43512" algn="l" defTabSz="102900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58022" algn="l" defTabSz="102900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72525" algn="l" defTabSz="102900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087043" algn="l" defTabSz="102900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01554" algn="l" defTabSz="102900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16047" algn="l" defTabSz="102900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 userDrawn="1">
          <p15:clr>
            <a:srgbClr val="A4A3A4"/>
          </p15:clr>
        </p15:guide>
        <p15:guide id="2" orient="horz" pos="1116" userDrawn="1">
          <p15:clr>
            <a:srgbClr val="A4A3A4"/>
          </p15:clr>
        </p15:guide>
        <p15:guide id="3" orient="horz" pos="348" userDrawn="1">
          <p15:clr>
            <a:srgbClr val="A4A3A4"/>
          </p15:clr>
        </p15:guide>
        <p15:guide id="4" orient="horz" pos="4470" userDrawn="1">
          <p15:clr>
            <a:srgbClr val="A4A3A4"/>
          </p15:clr>
        </p15:guide>
        <p15:guide id="5" pos="4234" userDrawn="1">
          <p15:clr>
            <a:srgbClr val="A4A3A4"/>
          </p15:clr>
        </p15:guide>
        <p15:guide id="6" pos="1041" userDrawn="1">
          <p15:clr>
            <a:srgbClr val="A4A3A4"/>
          </p15:clr>
        </p15:guide>
        <p15:guide id="7" pos="2293" userDrawn="1">
          <p15:clr>
            <a:srgbClr val="A4A3A4"/>
          </p15:clr>
        </p15:guide>
        <p15:guide id="8" pos="7557" userDrawn="1">
          <p15:clr>
            <a:srgbClr val="A4A3A4"/>
          </p15:clr>
        </p15:guide>
        <p15:guide id="9" pos="8117" userDrawn="1">
          <p15:clr>
            <a:srgbClr val="A4A3A4"/>
          </p15:clr>
        </p15:guide>
        <p15:guide id="10" pos="762" userDrawn="1">
          <p15:clr>
            <a:srgbClr val="A4A3A4"/>
          </p15:clr>
        </p15:guide>
        <p15:guide id="11" orient="horz" pos="2381" userDrawn="1">
          <p15:clr>
            <a:srgbClr val="A4A3A4"/>
          </p15:clr>
        </p15:guide>
        <p15:guide id="12" orient="horz" pos="657" userDrawn="1">
          <p15:clr>
            <a:srgbClr val="A4A3A4"/>
          </p15:clr>
        </p15:guide>
        <p15:guide id="13" orient="horz" pos="4422" userDrawn="1">
          <p15:clr>
            <a:srgbClr val="A4A3A4"/>
          </p15:clr>
        </p15:guide>
        <p15:guide id="14" pos="2296" userDrawn="1">
          <p15:clr>
            <a:srgbClr val="A4A3A4"/>
          </p15:clr>
        </p15:guide>
        <p15:guide id="15" pos="7541" userDrawn="1">
          <p15:clr>
            <a:srgbClr val="A4A3A4"/>
          </p15:clr>
        </p15:guide>
        <p15:guide id="16" pos="8111" userDrawn="1">
          <p15:clr>
            <a:srgbClr val="A4A3A4"/>
          </p15:clr>
        </p15:guide>
        <p15:guide id="17" pos="756" userDrawn="1">
          <p15:clr>
            <a:srgbClr val="A4A3A4"/>
          </p15:clr>
        </p15:guide>
        <p15:guide id="18" orient="horz" pos="975" userDrawn="1">
          <p15:clr>
            <a:srgbClr val="A4A3A4"/>
          </p15:clr>
        </p15:guide>
        <p15:guide id="19" orient="horz" pos="340" userDrawn="1">
          <p15:clr>
            <a:srgbClr val="A4A3A4"/>
          </p15:clr>
        </p15:guide>
        <p15:guide id="20" orient="horz" pos="4468" userDrawn="1">
          <p15:clr>
            <a:srgbClr val="A4A3A4"/>
          </p15:clr>
        </p15:guide>
        <p15:guide id="21" pos="4634" userDrawn="1">
          <p15:clr>
            <a:srgbClr val="A4A3A4"/>
          </p15:clr>
        </p15:guide>
        <p15:guide id="22" pos="7656" userDrawn="1">
          <p15:clr>
            <a:srgbClr val="A4A3A4"/>
          </p15:clr>
        </p15:guide>
        <p15:guide id="23" pos="7540">
          <p15:clr>
            <a:srgbClr val="A4A3A4"/>
          </p15:clr>
        </p15:guide>
        <p15:guide id="24" pos="3368">
          <p15:clr>
            <a:srgbClr val="A4A3A4"/>
          </p15:clr>
        </p15:guide>
        <p15:guide id="25" pos="828">
          <p15:clr>
            <a:srgbClr val="A4A3A4"/>
          </p15:clr>
        </p15:guide>
        <p15:guide id="26" pos="1824">
          <p15:clr>
            <a:srgbClr val="A4A3A4"/>
          </p15:clr>
        </p15:guide>
        <p15:guide id="27" pos="6011">
          <p15:clr>
            <a:srgbClr val="A4A3A4"/>
          </p15:clr>
        </p15:guide>
        <p15:guide id="28" pos="6457">
          <p15:clr>
            <a:srgbClr val="A4A3A4"/>
          </p15:clr>
        </p15:guide>
        <p15:guide id="29" pos="606">
          <p15:clr>
            <a:srgbClr val="A4A3A4"/>
          </p15:clr>
        </p15:guide>
        <p15:guide id="30" pos="1826">
          <p15:clr>
            <a:srgbClr val="A4A3A4"/>
          </p15:clr>
        </p15:guide>
        <p15:guide id="31" pos="5998">
          <p15:clr>
            <a:srgbClr val="A4A3A4"/>
          </p15:clr>
        </p15:guide>
        <p15:guide id="32" pos="6452">
          <p15:clr>
            <a:srgbClr val="A4A3A4"/>
          </p15:clr>
        </p15:guide>
        <p15:guide id="33" pos="601">
          <p15:clr>
            <a:srgbClr val="A4A3A4"/>
          </p15:clr>
        </p15:guide>
        <p15:guide id="34" pos="3686">
          <p15:clr>
            <a:srgbClr val="A4A3A4"/>
          </p15:clr>
        </p15:guide>
        <p15:guide id="35" pos="6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EF9653"/>
    <a:srgbClr val="FFFF99"/>
    <a:srgbClr val="FFFFCC"/>
    <a:srgbClr val="5887C0"/>
    <a:srgbClr val="DBE5F1"/>
    <a:srgbClr val="5283BE"/>
    <a:srgbClr val="539F80"/>
    <a:srgbClr val="38BAAB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54" autoAdjust="0"/>
    <p:restoredTop sz="98779" autoAdjust="0"/>
  </p:normalViewPr>
  <p:slideViewPr>
    <p:cSldViewPr showGuides="1">
      <p:cViewPr>
        <p:scale>
          <a:sx n="70" d="100"/>
          <a:sy n="70" d="100"/>
        </p:scale>
        <p:origin x="-1794" y="-312"/>
      </p:cViewPr>
      <p:guideLst>
        <p:guide orient="horz" pos="2382"/>
        <p:guide orient="horz" pos="1116"/>
        <p:guide orient="horz" pos="348"/>
        <p:guide orient="horz" pos="4470"/>
        <p:guide orient="horz" pos="657"/>
        <p:guide orient="horz" pos="4422"/>
        <p:guide orient="horz" pos="975"/>
        <p:guide orient="horz" pos="340"/>
        <p:guide orient="horz" pos="4468"/>
        <p:guide pos="4235"/>
        <p:guide pos="1041"/>
        <p:guide pos="2293"/>
        <p:guide pos="7557"/>
        <p:guide pos="8117"/>
        <p:guide pos="762"/>
        <p:guide pos="2296"/>
        <p:guide pos="7541"/>
        <p:guide pos="8111"/>
        <p:guide pos="755"/>
        <p:guide pos="4635"/>
        <p:guide pos="7656"/>
        <p:guide pos="3368"/>
        <p:guide pos="828"/>
        <p:guide pos="1824"/>
        <p:guide pos="6011"/>
        <p:guide pos="6457"/>
        <p:guide pos="606"/>
        <p:guide pos="1826"/>
        <p:guide pos="5998"/>
        <p:guide pos="6452"/>
        <p:guide pos="601"/>
        <p:guide pos="3686"/>
        <p:guide pos="6090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Relationship Id="rId4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35852012042665"/>
          <c:y val="0.24528164546929934"/>
          <c:w val="0.64289625135160999"/>
          <c:h val="0.71953902458767394"/>
        </c:manualLayout>
      </c:layout>
      <c:doughnutChart>
        <c:varyColors val="1"/>
        <c:ser>
          <c:idx val="1"/>
          <c:order val="0"/>
          <c:spPr>
            <a:solidFill>
              <a:srgbClr val="FF0000"/>
            </a:solidFill>
            <a:ln w="22930">
              <a:solidFill>
                <a:srgbClr val="000000"/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sunset" dir="t"/>
            </a:scene3d>
            <a:sp3d prstMaterial="metal">
              <a:bevelT w="165100"/>
              <a:contourClr>
                <a:srgbClr val="000000"/>
              </a:contourClr>
            </a:sp3d>
          </c:spPr>
          <c:explosion val="1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2E0-4ECA-83FC-D66789883403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2E0-4ECA-83FC-D66789883403}"/>
              </c:ext>
            </c:extLst>
          </c:dPt>
          <c:dPt>
            <c:idx val="2"/>
            <c:bubble3D val="0"/>
            <c:explosion val="2"/>
            <c:spPr>
              <a:pattFill prst="pct90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2E0-4ECA-83FC-D66789883403}"/>
              </c:ext>
            </c:extLst>
          </c:dPt>
          <c:dPt>
            <c:idx val="3"/>
            <c:bubble3D val="0"/>
            <c:spPr>
              <a:solidFill>
                <a:schemeClr val="accent1">
                  <a:lumMod val="75000"/>
                </a:schemeClr>
              </a:solid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2E0-4ECA-83FC-D66789883403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E2E0-4ECA-83FC-D66789883403}"/>
              </c:ext>
            </c:extLst>
          </c:dPt>
          <c:dLbls>
            <c:dLbl>
              <c:idx val="0"/>
              <c:layout>
                <c:manualLayout>
                  <c:x val="-7.6681523835084794E-3"/>
                  <c:y val="1.2669637160452524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2</a:t>
                    </a:r>
                    <a:r>
                      <a:rPr lang="ru-RU" sz="1800" dirty="0" smtClean="0"/>
                      <a:t>6</a:t>
                    </a:r>
                    <a:r>
                      <a:rPr lang="en-US" sz="1800" dirty="0" smtClean="0"/>
                      <a:t>,</a:t>
                    </a:r>
                    <a:r>
                      <a:rPr lang="ru-RU" sz="1800" dirty="0" smtClean="0"/>
                      <a:t>3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2E0-4ECA-83FC-D66789883403}"/>
                </c:ext>
              </c:extLst>
            </c:dLbl>
            <c:dLbl>
              <c:idx val="1"/>
              <c:layout>
                <c:manualLayout>
                  <c:x val="1.696772980624613E-2"/>
                  <c:y val="-2.7561724275990847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40,6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2E0-4ECA-83FC-D66789883403}"/>
                </c:ext>
              </c:extLst>
            </c:dLbl>
            <c:dLbl>
              <c:idx val="2"/>
              <c:layout>
                <c:manualLayout>
                  <c:x val="9.3310404317437853E-3"/>
                  <c:y val="2.0256405978913653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7,3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2E0-4ECA-83FC-D66789883403}"/>
                </c:ext>
              </c:extLst>
            </c:dLbl>
            <c:dLbl>
              <c:idx val="3"/>
              <c:layout>
                <c:manualLayout>
                  <c:x val="-1.4046049721312926E-3"/>
                  <c:y val="5.4846857066595492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20,7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2E0-4ECA-83FC-D66789883403}"/>
                </c:ext>
              </c:extLst>
            </c:dLbl>
            <c:dLbl>
              <c:idx val="4"/>
              <c:layout>
                <c:manualLayout>
                  <c:x val="0"/>
                  <c:y val="-4.8873418348429828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800" b="1" i="0" u="none" strike="noStrike" baseline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800" dirty="0" smtClean="0"/>
                      <a:t>5,1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 w="31961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2E0-4ECA-83FC-D66789883403}"/>
                </c:ext>
              </c:extLst>
            </c:dLbl>
            <c:spPr>
              <a:noFill/>
              <a:ln w="31961">
                <a:noFill/>
              </a:ln>
            </c:spPr>
            <c:txPr>
              <a:bodyPr rot="0" vert="horz"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Sheet1!$A$1:$E$1</c:f>
              <c:strCache>
                <c:ptCount val="5"/>
                <c:pt idx="0">
                  <c:v>налог на прибыль</c:v>
                </c:pt>
                <c:pt idx="1">
                  <c:v>НДФЛ</c:v>
                </c:pt>
                <c:pt idx="2">
                  <c:v>Спец. режимы</c:v>
                </c:pt>
                <c:pt idx="3">
                  <c:v>налоги на имущество</c:v>
                </c:pt>
                <c:pt idx="4">
                  <c:v>остальные налоги</c:v>
                </c:pt>
              </c:strCache>
            </c:strRef>
          </c:cat>
          <c:val>
            <c:numRef>
              <c:f>Sheet1!$A$2:$E$2</c:f>
              <c:numCache>
                <c:formatCode>0.0%</c:formatCode>
                <c:ptCount val="5"/>
                <c:pt idx="0">
                  <c:v>0.26300000000000001</c:v>
                </c:pt>
                <c:pt idx="1">
                  <c:v>0.40600000000000003</c:v>
                </c:pt>
                <c:pt idx="2">
                  <c:v>7.2999999999999995E-2</c:v>
                </c:pt>
                <c:pt idx="3">
                  <c:v>0.20699999999999999</c:v>
                </c:pt>
                <c:pt idx="4">
                  <c:v>5.0999999999999997E-2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2E0-4ECA-83FC-D66789883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4"/>
      </c:doughnutChart>
      <c:spPr>
        <a:noFill/>
        <a:ln w="25398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0.22813540519700229"/>
          <c:y val="4.4655742710138016E-2"/>
          <c:w val="0.77186459480299774"/>
          <c:h val="0.18525713507053226"/>
        </c:manualLayout>
      </c:layout>
      <c:overlay val="0"/>
      <c:spPr>
        <a:noFill/>
        <a:ln w="5736">
          <a:noFill/>
          <a:prstDash val="solid"/>
        </a:ln>
      </c:spPr>
      <c:txPr>
        <a:bodyPr/>
        <a:lstStyle/>
        <a:p>
          <a:pPr>
            <a:defRPr sz="18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621398192223659E-2"/>
          <c:y val="0.13333611370612572"/>
          <c:w val="0.80683093616378809"/>
          <c:h val="0.75598325103429864"/>
        </c:manualLayout>
      </c:layout>
      <c:doughnutChart>
        <c:varyColors val="1"/>
        <c:ser>
          <c:idx val="1"/>
          <c:order val="0"/>
          <c:spPr>
            <a:solidFill>
              <a:srgbClr val="FF0000"/>
            </a:solidFill>
            <a:ln w="22930">
              <a:solidFill>
                <a:srgbClr val="000000"/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sunset" dir="t"/>
            </a:scene3d>
            <a:sp3d prstMaterial="metal">
              <a:bevelT w="165100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5B2-4CAD-A270-AD5A7D706857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5B2-4CAD-A270-AD5A7D706857}"/>
              </c:ext>
            </c:extLst>
          </c:dPt>
          <c:dPt>
            <c:idx val="2"/>
            <c:bubble3D val="0"/>
            <c:spPr>
              <a:pattFill prst="pct90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5B2-4CAD-A270-AD5A7D706857}"/>
              </c:ext>
            </c:extLst>
          </c:dPt>
          <c:dPt>
            <c:idx val="3"/>
            <c:bubble3D val="0"/>
            <c:spPr>
              <a:solidFill>
                <a:schemeClr val="accent1">
                  <a:lumMod val="75000"/>
                </a:schemeClr>
              </a:solid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5B2-4CAD-A270-AD5A7D70685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2930">
                <a:solidFill>
                  <a:srgbClr val="0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unset" dir="t"/>
              </a:scene3d>
              <a:sp3d prstMaterial="metal">
                <a:bevelT w="1651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25B2-4CAD-A270-AD5A7D706857}"/>
              </c:ext>
            </c:extLst>
          </c:dPt>
          <c:dLbls>
            <c:dLbl>
              <c:idx val="0"/>
              <c:layout>
                <c:manualLayout>
                  <c:x val="-7.6682075555162344E-3"/>
                  <c:y val="1.2669658347791272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2</a:t>
                    </a:r>
                    <a:r>
                      <a:rPr lang="ru-RU" sz="1800" dirty="0" smtClean="0"/>
                      <a:t>8,3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5B2-4CAD-A270-AD5A7D706857}"/>
                </c:ext>
              </c:extLst>
            </c:dLbl>
            <c:dLbl>
              <c:idx val="1"/>
              <c:layout>
                <c:manualLayout>
                  <c:x val="1.696772980624613E-2"/>
                  <c:y val="-2.7561724275990847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40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5B2-4CAD-A270-AD5A7D706857}"/>
                </c:ext>
              </c:extLst>
            </c:dLbl>
            <c:dLbl>
              <c:idx val="2"/>
              <c:layout>
                <c:manualLayout>
                  <c:x val="9.3310404317437853E-3"/>
                  <c:y val="2.0256405978913653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7,1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5B2-4CAD-A270-AD5A7D706857}"/>
                </c:ext>
              </c:extLst>
            </c:dLbl>
            <c:dLbl>
              <c:idx val="3"/>
              <c:layout>
                <c:manualLayout>
                  <c:x val="-1.4046049721312926E-3"/>
                  <c:y val="5.4846857066595492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21,3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5B2-4CAD-A270-AD5A7D706857}"/>
                </c:ext>
              </c:extLst>
            </c:dLbl>
            <c:dLbl>
              <c:idx val="4"/>
              <c:layout>
                <c:manualLayout>
                  <c:x val="6.4914586205292637E-3"/>
                  <c:y val="-4.302628601164623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800" b="1" i="0" u="none" strike="noStrike" baseline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800" dirty="0" smtClean="0"/>
                      <a:t>3,3</a:t>
                    </a:r>
                    <a:r>
                      <a:rPr lang="en-US" sz="1800" dirty="0" smtClean="0"/>
                      <a:t> 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 w="31961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5B2-4CAD-A270-AD5A7D706857}"/>
                </c:ext>
              </c:extLst>
            </c:dLbl>
            <c:spPr>
              <a:noFill/>
              <a:ln w="31961">
                <a:noFill/>
              </a:ln>
            </c:spPr>
            <c:txPr>
              <a:bodyPr rot="0" vert="horz"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Sheet1!$A$1:$E$1</c:f>
              <c:strCache>
                <c:ptCount val="5"/>
                <c:pt idx="0">
                  <c:v>налог на прибыль</c:v>
                </c:pt>
                <c:pt idx="1">
                  <c:v>НДФЛ</c:v>
                </c:pt>
                <c:pt idx="2">
                  <c:v>Спец.режимы</c:v>
                </c:pt>
                <c:pt idx="3">
                  <c:v>налоги на имущество</c:v>
                </c:pt>
                <c:pt idx="4">
                  <c:v>остальные налоги</c:v>
                </c:pt>
              </c:strCache>
            </c:strRef>
          </c:cat>
          <c:val>
            <c:numRef>
              <c:f>Sheet1!$A$2:$E$2</c:f>
              <c:numCache>
                <c:formatCode>0.0%</c:formatCode>
                <c:ptCount val="5"/>
                <c:pt idx="0">
                  <c:v>0.28299999999999997</c:v>
                </c:pt>
                <c:pt idx="1">
                  <c:v>0.4</c:v>
                </c:pt>
                <c:pt idx="2">
                  <c:v>7.0999999999999994E-2</c:v>
                </c:pt>
                <c:pt idx="3">
                  <c:v>0.21299999999999999</c:v>
                </c:pt>
                <c:pt idx="4">
                  <c:v>3.3000000000000002E-2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25B2-4CAD-A270-AD5A7D7068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4"/>
      </c:doughnutChart>
      <c:spPr>
        <a:noFill/>
        <a:ln w="2539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ru-RU" sz="22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Arial Narrow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2200" b="1" kern="12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anose="02020603050405020304" pitchFamily="18" charset="0"/>
              </a:rPr>
              <a:t>Налог на имущество организаций</a:t>
            </a:r>
            <a:endParaRPr lang="ru-RU" sz="2200" b="0" i="0" u="none" strike="noStrike" kern="1200" baseline="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2067144054700993E-2"/>
          <c:y val="0.2665083008794818"/>
          <c:w val="0.93586571189059797"/>
          <c:h val="0.52181063965865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имущество организаций</c:v>
                </c:pt>
              </c:strCache>
            </c:strRef>
          </c:tx>
          <c:spPr>
            <a:gradFill>
              <a:gsLst>
                <a:gs pos="0">
                  <a:srgbClr val="92D050"/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2700000" scaled="0"/>
            </a:gra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3076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3350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43040</c:v>
                </c:pt>
                <c:pt idx="1">
                  <c:v>43405</c:v>
                </c:pt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445717</c:v>
                </c:pt>
                <c:pt idx="1">
                  <c:v>521332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49548800"/>
        <c:axId val="42340288"/>
      </c:barChart>
      <c:catAx>
        <c:axId val="495488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1800" b="0" kern="700" baseline="0"/>
            </a:pPr>
            <a:endParaRPr lang="ru-RU"/>
          </a:p>
        </c:txPr>
        <c:crossAx val="42340288"/>
        <c:crosses val="autoZero"/>
        <c:auto val="0"/>
        <c:lblAlgn val="ctr"/>
        <c:lblOffset val="0"/>
        <c:noMultiLvlLbl val="0"/>
      </c:catAx>
      <c:valAx>
        <c:axId val="42340288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one"/>
        <c:spPr>
          <a:ln w="19050" cmpd="sng">
            <a:solidFill>
              <a:schemeClr val="tx1"/>
            </a:solidFill>
            <a:tailEnd type="stealth"/>
          </a:ln>
        </c:spPr>
        <c:crossAx val="49548800"/>
        <c:crosses val="autoZero"/>
        <c:crossBetween val="between"/>
        <c:majorUnit val="250000"/>
        <c:minorUnit val="5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ru-RU" sz="2200" b="1" i="0" u="none" strike="noStrike" kern="1200" baseline="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2200" b="1" i="0" u="none" strike="noStrike" kern="1200" baseline="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anose="02020603050405020304" pitchFamily="18" charset="0"/>
              </a:rPr>
              <a:t>Транспортный налог</a:t>
            </a:r>
            <a:endParaRPr lang="ru-RU" sz="2200" b="0" i="0" u="none" strike="noStrike" kern="1200" baseline="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5835388112638926E-2"/>
          <c:y val="0.20952221882336602"/>
          <c:w val="0.91771627014979518"/>
          <c:h val="0.59309686052032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spPr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2700000" scaled="0"/>
            </a:gra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297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ru-RU" smtClean="0"/>
                      <a:t>16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43040</c:v>
                </c:pt>
                <c:pt idx="1">
                  <c:v>43405</c:v>
                </c:pt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36510</c:v>
                </c:pt>
                <c:pt idx="1">
                  <c:v>44029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49577984"/>
        <c:axId val="42342016"/>
      </c:barChart>
      <c:catAx>
        <c:axId val="4957798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1800" b="0"/>
            </a:pPr>
            <a:endParaRPr lang="ru-RU"/>
          </a:p>
        </c:txPr>
        <c:crossAx val="42342016"/>
        <c:crosses val="autoZero"/>
        <c:auto val="0"/>
        <c:lblAlgn val="ctr"/>
        <c:lblOffset val="0"/>
        <c:noMultiLvlLbl val="0"/>
      </c:catAx>
      <c:valAx>
        <c:axId val="42342016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none"/>
        <c:minorTickMark val="none"/>
        <c:tickLblPos val="none"/>
        <c:spPr>
          <a:ln w="19050" cmpd="sng">
            <a:solidFill>
              <a:schemeClr val="tx1"/>
            </a:solidFill>
            <a:tailEnd type="stealth"/>
          </a:ln>
        </c:spPr>
        <c:crossAx val="49577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2200" b="1" i="0" u="none" strike="noStrike" kern="1200" baseline="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2200" b="1" i="0" u="none" strike="noStrike" kern="1200" baseline="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anose="02020603050405020304" pitchFamily="18" charset="0"/>
              </a:rPr>
              <a:t>Налог на имущество физических лиц</a:t>
            </a:r>
            <a:endParaRPr lang="ru-RU" sz="2200" b="0" i="0" u="none" strike="noStrike" kern="1200" baseline="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1332195800105144"/>
          <c:y val="1.6433359256378922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1862352000355424E-2"/>
          <c:y val="0.24310385265834661"/>
          <c:w val="0.90215293666836971"/>
          <c:h val="0.575051537483489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spPr>
            <a:gradFill>
              <a:gsLst>
                <a:gs pos="22000">
                  <a:schemeClr val="tx2">
                    <a:lumMod val="67000"/>
                    <a:lumOff val="33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27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8161139125219369E-3"/>
                  <c:y val="2.1847303287911963E-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43040</c:v>
                </c:pt>
                <c:pt idx="1">
                  <c:v>43405</c:v>
                </c:pt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3262</c:v>
                </c:pt>
                <c:pt idx="1">
                  <c:v>6670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49610752"/>
        <c:axId val="42343744"/>
      </c:barChart>
      <c:catAx>
        <c:axId val="496107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343744"/>
        <c:crosses val="autoZero"/>
        <c:auto val="0"/>
        <c:lblAlgn val="ctr"/>
        <c:lblOffset val="0"/>
        <c:noMultiLvlLbl val="0"/>
      </c:catAx>
      <c:valAx>
        <c:axId val="423437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one"/>
        <c:spPr>
          <a:noFill/>
          <a:ln w="19050" cap="flat" cmpd="sng" algn="ctr">
            <a:solidFill>
              <a:schemeClr val="tx1"/>
            </a:solidFill>
            <a:prstDash val="solid"/>
            <a:round/>
            <a:tailEnd type="stealt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610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chemeClr val="tx2"/>
                </a:solidFill>
              </a:rPr>
              <a:t>Земельный налог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5835388112638926E-2"/>
          <c:y val="0.20952221882336602"/>
          <c:w val="0.91771627014979518"/>
          <c:h val="0.59309686052032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FF0000"/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  <a:lin ang="2700000" scaled="1"/>
                <a:tileRect/>
              </a:gradFill>
            </c:spPr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FF0000"/>
                  </a:gs>
                  <a:gs pos="100000">
                    <a:schemeClr val="accent6">
                      <a:lumMod val="40000"/>
                      <a:lumOff val="60000"/>
                    </a:schemeClr>
                  </a:gs>
                </a:gsLst>
                <a:lin ang="2700000" scaled="1"/>
                <a:tileRect/>
              </a:gra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2000" b="0" dirty="0" smtClean="0">
                        <a:latin typeface="Arial Narrow" panose="020B0606020202030204" pitchFamily="34" charset="0"/>
                        <a:cs typeface="Arial" panose="020B0604020202020204" pitchFamily="34" charset="0"/>
                      </a:rPr>
                      <a:t>393</a:t>
                    </a:r>
                    <a:endParaRPr lang="en-US" b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2000" b="0" dirty="0" smtClean="0">
                        <a:latin typeface="Arial Narrow" panose="020B0606020202030204" pitchFamily="34" charset="0"/>
                        <a:cs typeface="Arial" panose="020B0604020202020204" pitchFamily="34" charset="0"/>
                      </a:rPr>
                      <a:t>432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0">
                    <a:latin typeface="Arial Narrow" panose="020B060602020203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43040</c:v>
                </c:pt>
                <c:pt idx="1">
                  <c:v>43405</c:v>
                </c:pt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36510</c:v>
                </c:pt>
                <c:pt idx="1">
                  <c:v>44029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49579008"/>
        <c:axId val="42476672"/>
      </c:barChart>
      <c:catAx>
        <c:axId val="4957900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42476672"/>
        <c:crosses val="autoZero"/>
        <c:auto val="0"/>
        <c:lblAlgn val="ctr"/>
        <c:lblOffset val="0"/>
        <c:noMultiLvlLbl val="0"/>
      </c:catAx>
      <c:valAx>
        <c:axId val="42476672"/>
        <c:scaling>
          <c:orientation val="minMax"/>
          <c:min val="5000"/>
        </c:scaling>
        <c:delete val="0"/>
        <c:axPos val="l"/>
        <c:majorGridlines/>
        <c:numFmt formatCode="#,##0" sourceLinked="1"/>
        <c:majorTickMark val="none"/>
        <c:minorTickMark val="none"/>
        <c:tickLblPos val="none"/>
        <c:crossAx val="49579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млн. руб.</a:t>
            </a:r>
            <a:endParaRPr lang="ru-RU" dirty="0"/>
          </a:p>
        </c:rich>
      </c:tx>
      <c:layout>
        <c:manualLayout>
          <c:xMode val="edge"/>
          <c:yMode val="edge"/>
          <c:x val="2.4881200854631847E-2"/>
          <c:y val="2.707107270821181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effectLst>
              <a:outerShdw blurRad="101600" dist="76200" dir="9300000" sx="101000" sy="101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9850" h="3175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  <a:alpha val="73000"/>
                </a:schemeClr>
              </a:solidFill>
              <a:ln cmpd="dbl"/>
              <a:effectLst>
                <a:glow>
                  <a:schemeClr val="accent1">
                    <a:alpha val="40000"/>
                  </a:schemeClr>
                </a:glow>
                <a:outerShdw blurRad="101600" dist="76200" dir="9300000" sx="101000" sy="101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9850" h="31750"/>
              </a:sp3d>
            </c:spPr>
          </c:dPt>
          <c:dPt>
            <c:idx val="1"/>
            <c:invertIfNegative val="0"/>
            <c:bubble3D val="0"/>
            <c:spPr>
              <a:solidFill>
                <a:srgbClr val="FF0000">
                  <a:alpha val="74000"/>
                </a:srgbClr>
              </a:solidFill>
              <a:effectLst>
                <a:outerShdw blurRad="101600" dist="76200" dir="9300000" sx="101000" sy="101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9850" h="31750"/>
              </a:sp3d>
            </c:spPr>
          </c:dPt>
          <c:dPt>
            <c:idx val="2"/>
            <c:invertIfNegative val="0"/>
            <c:bubble3D val="0"/>
            <c:spPr>
              <a:solidFill>
                <a:srgbClr val="7030A0">
                  <a:alpha val="79000"/>
                </a:srgbClr>
              </a:solidFill>
              <a:effectLst>
                <a:outerShdw blurRad="101600" dist="76200" dir="9300000" sx="101000" sy="101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9850" h="3175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6666"/>
                        </a:solidFill>
                        <a:latin typeface="Arial Black" panose="020B0A04020102020204" pitchFamily="34" charset="0"/>
                      </a:rPr>
                      <a:t>91.2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145.4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7030A0"/>
                        </a:solidFill>
                      </a:rPr>
                      <a:t>151.4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>
                  <a:lumMod val="85000"/>
                </a:schemeClr>
              </a:solidFill>
            </c:spPr>
            <c:txPr>
              <a:bodyPr/>
              <a:lstStyle/>
              <a:p>
                <a:pPr>
                  <a:defRPr>
                    <a:latin typeface="Arial Black" panose="020B0A040201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91.2</c:v>
                </c:pt>
                <c:pt idx="1">
                  <c:v>145.4</c:v>
                </c:pt>
                <c:pt idx="2">
                  <c:v>151.4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325952"/>
        <c:axId val="42482432"/>
      </c:barChart>
      <c:catAx>
        <c:axId val="91325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>
              <a:lumMod val="85000"/>
            </a:schemeClr>
          </a:solidFill>
        </c:spPr>
        <c:txPr>
          <a:bodyPr/>
          <a:lstStyle/>
          <a:p>
            <a:pPr>
              <a:defRPr>
                <a:solidFill>
                  <a:srgbClr val="FF0000"/>
                </a:solidFill>
                <a:latin typeface="Arial Black" panose="020B0A04020102020204" pitchFamily="34" charset="0"/>
              </a:defRPr>
            </a:pPr>
            <a:endParaRPr lang="ru-RU"/>
          </a:p>
        </c:txPr>
        <c:crossAx val="42482432"/>
        <c:crosses val="autoZero"/>
        <c:auto val="1"/>
        <c:lblAlgn val="ctr"/>
        <c:lblOffset val="100"/>
        <c:noMultiLvlLbl val="0"/>
      </c:catAx>
      <c:valAx>
        <c:axId val="4248243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91325952"/>
        <c:crosses val="autoZero"/>
        <c:crossBetween val="between"/>
      </c:valAx>
      <c:spPr>
        <a:noFill/>
        <a:effectLst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0.19944</cdr:x>
      <cdr:y>0.53336</cdr:y>
    </cdr:from>
    <cdr:to>
      <cdr:x>0.31996</cdr:x>
      <cdr:y>0.62421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88395" y="3875373"/>
          <a:ext cx="1322442" cy="6601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0.74118</cdr:x>
      <cdr:y>0.18838</cdr:y>
    </cdr:from>
    <cdr:to>
      <cdr:x>0.95178</cdr:x>
      <cdr:y>0.27706</cdr:y>
    </cdr:to>
    <cdr:sp macro="" textlink="">
      <cdr:nvSpPr>
        <cdr:cNvPr id="3" name="TextBox 14"/>
        <cdr:cNvSpPr txBox="1"/>
      </cdr:nvSpPr>
      <cdr:spPr>
        <a:xfrm xmlns:a="http://schemas.openxmlformats.org/drawingml/2006/main">
          <a:off x="4536504" y="1224136"/>
          <a:ext cx="1289050" cy="57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104306" tIns="52153" rIns="104306" bIns="52153" anchor="ctr">
          <a:noAutofit/>
        </a:bodyPr>
        <a:lstStyle xmlns:a="http://schemas.openxmlformats.org/drawingml/2006/main">
          <a:defPPr>
            <a:defRPr lang="ru-RU"/>
          </a:defPPr>
          <a:lvl1pPr algn="l" defTabSz="1042988" rtl="0" fontAlgn="base">
            <a:spcBef>
              <a:spcPct val="0"/>
            </a:spcBef>
            <a:spcAft>
              <a:spcPct val="0"/>
            </a:spcAft>
            <a:defRPr sz="2100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defRPr>
          </a:lvl1pPr>
          <a:lvl2pPr marL="520700" indent="-63500" algn="l" defTabSz="1042988" rtl="0" fontAlgn="base">
            <a:spcBef>
              <a:spcPct val="0"/>
            </a:spcBef>
            <a:spcAft>
              <a:spcPct val="0"/>
            </a:spcAft>
            <a:defRPr sz="2100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defRPr>
          </a:lvl2pPr>
          <a:lvl3pPr marL="1042988" indent="-128588" algn="l" defTabSz="1042988" rtl="0" fontAlgn="base">
            <a:spcBef>
              <a:spcPct val="0"/>
            </a:spcBef>
            <a:spcAft>
              <a:spcPct val="0"/>
            </a:spcAft>
            <a:defRPr sz="2100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defRPr>
          </a:lvl3pPr>
          <a:lvl4pPr marL="1563688" indent="-192088" algn="l" defTabSz="1042988" rtl="0" fontAlgn="base">
            <a:spcBef>
              <a:spcPct val="0"/>
            </a:spcBef>
            <a:spcAft>
              <a:spcPct val="0"/>
            </a:spcAft>
            <a:defRPr sz="2100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defRPr>
          </a:lvl4pPr>
          <a:lvl5pPr marL="2085975" indent="-257175" algn="l" defTabSz="1042988" rtl="0" fontAlgn="base">
            <a:spcBef>
              <a:spcPct val="0"/>
            </a:spcBef>
            <a:spcAft>
              <a:spcPct val="0"/>
            </a:spcAft>
            <a:defRPr sz="2100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2100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2100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2100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2100" kern="1200">
              <a:solidFill>
                <a:schemeClr val="tx1"/>
              </a:solidFill>
              <a:latin typeface="Calibri" pitchFamily="34" charset="0"/>
              <a:ea typeface="+mn-ea"/>
              <a:cs typeface="+mn-cs"/>
            </a:defRPr>
          </a:lvl9pPr>
        </a:lstStyle>
        <a:p xmlns:a="http://schemas.openxmlformats.org/drawingml/2006/main">
          <a:pPr defTabSz="1043056" fontAlgn="auto">
            <a:spcAft>
              <a:spcPts val="0"/>
            </a:spcAft>
            <a:defRPr/>
          </a:pPr>
          <a:r>
            <a:rPr lang="ru-RU" sz="1800" b="1" dirty="0" smtClean="0">
              <a:latin typeface="+mj-lt"/>
              <a:ea typeface="+mj-ea"/>
              <a:cs typeface="+mj-cs"/>
            </a:rPr>
            <a:t>10 мес.2017 г.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0.19944</cdr:x>
      <cdr:y>0.53336</cdr:y>
    </cdr:from>
    <cdr:to>
      <cdr:x>0.31996</cdr:x>
      <cdr:y>0.62421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88395" y="3875373"/>
          <a:ext cx="1322442" cy="6601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0.6227</cdr:x>
      <cdr:y>0.075</cdr:y>
    </cdr:from>
    <cdr:to>
      <cdr:x>0.90139</cdr:x>
      <cdr:y>0.22673</cdr:y>
    </cdr:to>
    <cdr:sp macro="" textlink="">
      <cdr:nvSpPr>
        <cdr:cNvPr id="3" name="TextBox 14"/>
        <cdr:cNvSpPr txBox="1"/>
      </cdr:nvSpPr>
      <cdr:spPr>
        <a:xfrm xmlns:a="http://schemas.openxmlformats.org/drawingml/2006/main">
          <a:off x="3654783" y="446860"/>
          <a:ext cx="1635701" cy="904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104306" tIns="52153" rIns="104306" bIns="52153" anchor="ctr">
          <a:norm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defTabSz="1043056" fontAlgn="auto">
            <a:spcAft>
              <a:spcPts val="0"/>
            </a:spcAft>
            <a:defRPr/>
          </a:pPr>
          <a:r>
            <a:rPr lang="ru-RU" sz="1800" b="1" dirty="0" smtClean="0">
              <a:latin typeface="+mj-lt"/>
              <a:ea typeface="+mj-ea"/>
              <a:cs typeface="+mj-cs"/>
            </a:rPr>
            <a:t>10 мес.2018 г.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0.11111</cdr:x>
      <cdr:y>0.01171</cdr:y>
    </cdr:from>
    <cdr:to>
      <cdr:x>0.19048</cdr:x>
      <cdr:y>0.10584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35880"/>
          <a:ext cx="360040" cy="2884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0.07937</cdr:x>
      <cdr:y>0.11733</cdr:y>
    </cdr:from>
    <cdr:to>
      <cdr:x>0.22222</cdr:x>
      <cdr:y>0.19975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0040" y="359492"/>
          <a:ext cx="648072" cy="252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16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0.39669</cdr:x>
      <cdr:y>0.53846</cdr:y>
    </cdr:from>
    <cdr:to>
      <cdr:x>0.61157</cdr:x>
      <cdr:y>0.64103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 flipV="1">
          <a:off x="1728192" y="1512168"/>
          <a:ext cx="936104" cy="288032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0.41322</cdr:x>
      <cdr:y>0.37838</cdr:y>
    </cdr:from>
    <cdr:to>
      <cdr:x>0.59504</cdr:x>
      <cdr:y>0.54878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800200" y="1008112"/>
          <a:ext cx="792087" cy="4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1600" b="1" kern="1200" dirty="0" smtClean="0">
              <a:solidFill>
                <a:srgbClr val="FF0000"/>
              </a:solidFill>
              <a:latin typeface="+mj-lt"/>
              <a:ea typeface="+mj-ea"/>
              <a:cs typeface="+mj-cs"/>
            </a:rPr>
            <a:t>+8,9</a:t>
          </a:r>
          <a:r>
            <a: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0.11111</cdr:x>
      <cdr:y>0.01171</cdr:y>
    </cdr:from>
    <cdr:to>
      <cdr:x>0.19048</cdr:x>
      <cdr:y>0.10584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35880"/>
          <a:ext cx="360040" cy="2884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0.07937</cdr:x>
      <cdr:y>0.11733</cdr:y>
    </cdr:from>
    <cdr:to>
      <cdr:x>0.22222</cdr:x>
      <cdr:y>0.19975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0040" y="359492"/>
          <a:ext cx="648072" cy="252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16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0.05072</cdr:x>
      <cdr:y>0.81801</cdr:y>
    </cdr:from>
    <cdr:to>
      <cdr:x>0.32992</cdr:x>
      <cdr:y>0.87609</cdr:y>
    </cdr:to>
    <cdr:sp macro="" textlink="">
      <cdr:nvSpPr>
        <cdr:cNvPr id="6" name="TextBox 26"/>
        <cdr:cNvSpPr txBox="1"/>
      </cdr:nvSpPr>
      <cdr:spPr>
        <a:xfrm xmlns:a="http://schemas.openxmlformats.org/drawingml/2006/main">
          <a:off x="233741" y="3327563"/>
          <a:ext cx="1286702" cy="236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Autofit/>
        </a:bodyPr>
        <a:lstStyle xmlns:a="http://schemas.openxmlformats.org/drawingml/2006/main">
          <a:defPPr>
            <a:defRPr lang="ru-RU"/>
          </a:defPPr>
          <a:lvl1pPr marL="0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21344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42688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64032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85376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606719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28064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49408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70751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1050" b="1" i="0" u="none" strike="noStrike" kern="1200" cap="none" spc="0" normalizeH="0" baseline="0" noProof="0" dirty="0" smtClean="0">
            <a:ln>
              <a:noFill/>
            </a:ln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0.41682</cdr:x>
      <cdr:y>0.38462</cdr:y>
    </cdr:from>
    <cdr:to>
      <cdr:x>0.61677</cdr:x>
      <cdr:y>0.5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V="1">
          <a:off x="1801352" y="1080119"/>
          <a:ext cx="864096" cy="324036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0.43271</cdr:x>
      <cdr:y>0.31625</cdr:y>
    </cdr:from>
    <cdr:to>
      <cdr:x>0.6215</cdr:x>
      <cdr:y>0.43074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1870029" y="888140"/>
          <a:ext cx="815881" cy="321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rPr>
            <a:t>+39,8%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0.11111</cdr:x>
      <cdr:y>0.01171</cdr:y>
    </cdr:from>
    <cdr:to>
      <cdr:x>0.19048</cdr:x>
      <cdr:y>0.10584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35880"/>
          <a:ext cx="360040" cy="2884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0.07937</cdr:x>
      <cdr:y>0.11733</cdr:y>
    </cdr:from>
    <cdr:to>
      <cdr:x>0.22222</cdr:x>
      <cdr:y>0.19975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0040" y="359492"/>
          <a:ext cx="648072" cy="252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16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0.05072</cdr:x>
      <cdr:y>0.81801</cdr:y>
    </cdr:from>
    <cdr:to>
      <cdr:x>0.32992</cdr:x>
      <cdr:y>0.87609</cdr:y>
    </cdr:to>
    <cdr:sp macro="" textlink="">
      <cdr:nvSpPr>
        <cdr:cNvPr id="6" name="TextBox 26"/>
        <cdr:cNvSpPr txBox="1"/>
      </cdr:nvSpPr>
      <cdr:spPr>
        <a:xfrm xmlns:a="http://schemas.openxmlformats.org/drawingml/2006/main">
          <a:off x="233741" y="3327563"/>
          <a:ext cx="1286702" cy="236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Autofit/>
        </a:bodyPr>
        <a:lstStyle xmlns:a="http://schemas.openxmlformats.org/drawingml/2006/main">
          <a:defPPr>
            <a:defRPr lang="ru-RU"/>
          </a:defPPr>
          <a:lvl1pPr marL="0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21344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42688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64032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85376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606719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28064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49408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70751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1050" b="1" i="0" u="none" strike="noStrike" kern="1200" cap="none" spc="0" normalizeH="0" baseline="0" noProof="0" dirty="0" smtClean="0">
            <a:ln>
              <a:noFill/>
            </a:ln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0.39868</cdr:x>
      <cdr:y>0.4509</cdr:y>
    </cdr:from>
    <cdr:to>
      <cdr:x>0.61677</cdr:x>
      <cdr:y>0.57599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V="1">
          <a:off x="1722934" y="1266276"/>
          <a:ext cx="942514" cy="351272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0.38894</cdr:x>
      <cdr:y>0.34859</cdr:y>
    </cdr:from>
    <cdr:to>
      <cdr:x>0.61106</cdr:x>
      <cdr:y>0.46308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1680856" y="978946"/>
          <a:ext cx="959920" cy="321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rPr>
            <a:t>+90%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0.11111</cdr:x>
      <cdr:y>0.01171</cdr:y>
    </cdr:from>
    <cdr:to>
      <cdr:x>0.19048</cdr:x>
      <cdr:y>0.10584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35880"/>
          <a:ext cx="360040" cy="2884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0.07937</cdr:x>
      <cdr:y>0.11733</cdr:y>
    </cdr:from>
    <cdr:to>
      <cdr:x>0.22222</cdr:x>
      <cdr:y>0.19975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0040" y="359492"/>
          <a:ext cx="648072" cy="252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16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0.05072</cdr:x>
      <cdr:y>0.81801</cdr:y>
    </cdr:from>
    <cdr:to>
      <cdr:x>0.32992</cdr:x>
      <cdr:y>0.87609</cdr:y>
    </cdr:to>
    <cdr:sp macro="" textlink="">
      <cdr:nvSpPr>
        <cdr:cNvPr id="6" name="TextBox 26"/>
        <cdr:cNvSpPr txBox="1"/>
      </cdr:nvSpPr>
      <cdr:spPr>
        <a:xfrm xmlns:a="http://schemas.openxmlformats.org/drawingml/2006/main">
          <a:off x="233741" y="3327563"/>
          <a:ext cx="1286702" cy="236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Autofit/>
        </a:bodyPr>
        <a:lstStyle xmlns:a="http://schemas.openxmlformats.org/drawingml/2006/main">
          <a:defPPr>
            <a:defRPr lang="ru-RU"/>
          </a:defPPr>
          <a:lvl1pPr marL="0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21344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42688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64032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85376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606719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28064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49408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70751" algn="l" defTabSz="104268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1050" b="1" i="0" u="none" strike="noStrike" kern="1200" cap="none" spc="0" normalizeH="0" baseline="0" noProof="0" dirty="0" smtClean="0">
            <a:ln>
              <a:noFill/>
            </a:ln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0.41682</cdr:x>
      <cdr:y>0.38462</cdr:y>
    </cdr:from>
    <cdr:to>
      <cdr:x>0.61677</cdr:x>
      <cdr:y>0.5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V="1">
          <a:off x="1801352" y="1080119"/>
          <a:ext cx="864096" cy="324036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0.43271</cdr:x>
      <cdr:y>0.31625</cdr:y>
    </cdr:from>
    <cdr:to>
      <cdr:x>0.6215</cdr:x>
      <cdr:y>0.43074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1870029" y="888140"/>
          <a:ext cx="815881" cy="321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rPr>
            <a:t>+9,9%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4" y="15"/>
            <a:ext cx="2911263" cy="492760"/>
          </a:xfrm>
          <a:prstGeom prst="rect">
            <a:avLst/>
          </a:prstGeom>
        </p:spPr>
        <p:txBody>
          <a:bodyPr vert="horz" lIns="90081" tIns="45040" rIns="90081" bIns="4504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501" y="15"/>
            <a:ext cx="2911263" cy="492760"/>
          </a:xfrm>
          <a:prstGeom prst="rect">
            <a:avLst/>
          </a:prstGeom>
        </p:spPr>
        <p:txBody>
          <a:bodyPr vert="horz" lIns="90081" tIns="45040" rIns="90081" bIns="4504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21.11.2018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4538" y="739775"/>
            <a:ext cx="5229225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81" tIns="45040" rIns="90081" bIns="4504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0" y="4681244"/>
            <a:ext cx="5374640" cy="4434840"/>
          </a:xfrm>
          <a:prstGeom prst="rect">
            <a:avLst/>
          </a:prstGeom>
        </p:spPr>
        <p:txBody>
          <a:bodyPr vert="horz" lIns="90081" tIns="45040" rIns="90081" bIns="4504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4" y="9360748"/>
            <a:ext cx="2911263" cy="492760"/>
          </a:xfrm>
          <a:prstGeom prst="rect">
            <a:avLst/>
          </a:prstGeom>
        </p:spPr>
        <p:txBody>
          <a:bodyPr vert="horz" lIns="90081" tIns="45040" rIns="90081" bIns="4504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501" y="9360748"/>
            <a:ext cx="2911263" cy="492760"/>
          </a:xfrm>
          <a:prstGeom prst="rect">
            <a:avLst/>
          </a:prstGeom>
        </p:spPr>
        <p:txBody>
          <a:bodyPr vert="horz" lIns="90081" tIns="45040" rIns="90081" bIns="4504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900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4514" algn="l" defTabSz="102900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29005" algn="l" defTabSz="102900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3512" algn="l" defTabSz="102900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58022" algn="l" defTabSz="102900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2525" algn="l" defTabSz="102900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7043" algn="l" defTabSz="102900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1554" algn="l" defTabSz="102900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6047" algn="l" defTabSz="102900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46125" y="739775"/>
            <a:ext cx="5226050" cy="36972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31825" indent="-281471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25884" indent="-22517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576239" indent="-22517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26592" indent="-22517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476944" indent="-225177" defTabSz="102580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27299" indent="-225177" defTabSz="102580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377653" indent="-225177" defTabSz="102580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28004" indent="-225177" defTabSz="102580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25806" eaLnBrk="1" fontAlgn="base" hangingPunct="1">
              <a:spcBef>
                <a:spcPct val="0"/>
              </a:spcBef>
              <a:spcAft>
                <a:spcPct val="0"/>
              </a:spcAft>
            </a:pPr>
            <a:fld id="{6D8468D7-8F8A-451D-AD5C-6143CF953C14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defTabSz="1025806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4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44538" y="739775"/>
            <a:ext cx="5229225" cy="36988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82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90" y="1587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769"/>
            <a:ext cx="9089390" cy="1620771"/>
          </a:xfrm>
        </p:spPr>
        <p:txBody>
          <a:bodyPr>
            <a:normAutofit/>
          </a:bodyPr>
          <a:lstStyle>
            <a:lvl1pPr>
              <a:defRPr sz="7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2" y="5365178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4100" b="0">
                <a:solidFill>
                  <a:schemeClr val="bg1"/>
                </a:solidFill>
                <a:latin typeface="+mj-lt"/>
              </a:defRPr>
            </a:lvl1pPr>
            <a:lvl2pPr marL="646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3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40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8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3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80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27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74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9"/>
            <a:ext cx="6416040" cy="62485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2"/>
            <a:ext cx="6416040" cy="4536758"/>
          </a:xfrm>
        </p:spPr>
        <p:txBody>
          <a:bodyPr/>
          <a:lstStyle>
            <a:lvl1pPr marL="0" indent="0">
              <a:buNone/>
              <a:defRPr sz="4600"/>
            </a:lvl1pPr>
            <a:lvl2pPr marL="646789" indent="0">
              <a:buNone/>
              <a:defRPr sz="4100"/>
            </a:lvl2pPr>
            <a:lvl3pPr marL="1293565" indent="0">
              <a:buNone/>
              <a:defRPr sz="3400"/>
            </a:lvl3pPr>
            <a:lvl4pPr marL="1940348" indent="0">
              <a:buNone/>
              <a:defRPr sz="2900"/>
            </a:lvl4pPr>
            <a:lvl5pPr marL="2587138" indent="0">
              <a:buNone/>
              <a:defRPr sz="2900"/>
            </a:lvl5pPr>
            <a:lvl6pPr marL="3233932" indent="0">
              <a:buNone/>
              <a:defRPr sz="2900"/>
            </a:lvl6pPr>
            <a:lvl7pPr marL="3880712" indent="0">
              <a:buNone/>
              <a:defRPr sz="2900"/>
            </a:lvl7pPr>
            <a:lvl8pPr marL="4527508" indent="0">
              <a:buNone/>
              <a:defRPr sz="2900"/>
            </a:lvl8pPr>
            <a:lvl9pPr marL="5174284" indent="0">
              <a:buNone/>
              <a:defRPr sz="29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2100"/>
            </a:lvl1pPr>
            <a:lvl2pPr marL="646789" indent="0">
              <a:buNone/>
              <a:defRPr sz="1800"/>
            </a:lvl2pPr>
            <a:lvl3pPr marL="1293565" indent="0">
              <a:buNone/>
              <a:defRPr sz="1400"/>
            </a:lvl3pPr>
            <a:lvl4pPr marL="1940348" indent="0">
              <a:buNone/>
              <a:defRPr sz="1300"/>
            </a:lvl4pPr>
            <a:lvl5pPr marL="2587138" indent="0">
              <a:buNone/>
              <a:defRPr sz="1300"/>
            </a:lvl5pPr>
            <a:lvl6pPr marL="3233932" indent="0">
              <a:buNone/>
              <a:defRPr sz="1300"/>
            </a:lvl6pPr>
            <a:lvl7pPr marL="3880712" indent="0">
              <a:buNone/>
              <a:defRPr sz="1300"/>
            </a:lvl7pPr>
            <a:lvl8pPr marL="4527508" indent="0">
              <a:buNone/>
              <a:defRPr sz="1300"/>
            </a:lvl8pPr>
            <a:lvl9pPr marL="5174284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78" y="334305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8" y="334305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421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50062"/>
            <a:ext cx="9089390" cy="16196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7"/>
            <a:ext cx="7485380" cy="1932323"/>
          </a:xfrm>
        </p:spPr>
        <p:txBody>
          <a:bodyPr/>
          <a:lstStyle>
            <a:lvl1pPr marL="0" indent="0" algn="ctr">
              <a:buNone/>
              <a:defRPr/>
            </a:lvl1pPr>
            <a:lvl2pPr marL="584016" indent="0" algn="ctr">
              <a:buNone/>
              <a:defRPr/>
            </a:lvl2pPr>
            <a:lvl3pPr marL="1168031" indent="0" algn="ctr">
              <a:buNone/>
              <a:defRPr/>
            </a:lvl3pPr>
            <a:lvl4pPr marL="1752047" indent="0" algn="ctr">
              <a:buNone/>
              <a:defRPr/>
            </a:lvl4pPr>
            <a:lvl5pPr marL="2336062" indent="0" algn="ctr">
              <a:buNone/>
              <a:defRPr/>
            </a:lvl5pPr>
            <a:lvl6pPr marL="2920079" indent="0" algn="ctr">
              <a:buNone/>
              <a:defRPr/>
            </a:lvl6pPr>
            <a:lvl7pPr marL="3504094" indent="0" algn="ctr">
              <a:buNone/>
              <a:defRPr/>
            </a:lvl7pPr>
            <a:lvl8pPr marL="4088109" indent="0" algn="ctr">
              <a:buNone/>
              <a:defRPr/>
            </a:lvl8pPr>
            <a:lvl9pPr marL="4672126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79107-1E74-4F33-8ADB-8561DCDC867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62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54393-936C-4DBF-AF93-4DEB4A89725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558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1"/>
            <a:ext cx="9089390" cy="150291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204"/>
            <a:ext cx="9089390" cy="1654609"/>
          </a:xfrm>
        </p:spPr>
        <p:txBody>
          <a:bodyPr anchor="b"/>
          <a:lstStyle>
            <a:lvl1pPr marL="0" indent="0">
              <a:buNone/>
              <a:defRPr sz="2600"/>
            </a:lvl1pPr>
            <a:lvl2pPr marL="584016" indent="0">
              <a:buNone/>
              <a:defRPr sz="2300"/>
            </a:lvl2pPr>
            <a:lvl3pPr marL="1168031" indent="0">
              <a:buNone/>
              <a:defRPr sz="2100"/>
            </a:lvl3pPr>
            <a:lvl4pPr marL="1752047" indent="0">
              <a:buNone/>
              <a:defRPr sz="1800"/>
            </a:lvl4pPr>
            <a:lvl5pPr marL="2336062" indent="0">
              <a:buNone/>
              <a:defRPr sz="1800"/>
            </a:lvl5pPr>
            <a:lvl6pPr marL="2920079" indent="0">
              <a:buNone/>
              <a:defRPr sz="1800"/>
            </a:lvl6pPr>
            <a:lvl7pPr marL="3504094" indent="0">
              <a:buNone/>
              <a:defRPr sz="1800"/>
            </a:lvl7pPr>
            <a:lvl8pPr marL="4088109" indent="0">
              <a:buNone/>
              <a:defRPr sz="1800"/>
            </a:lvl8pPr>
            <a:lvl9pPr marL="4672126" indent="0">
              <a:buNone/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15D07-535C-4175-B761-93DA90181B6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237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4750" y="2193701"/>
            <a:ext cx="4373898" cy="473279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66871" y="2193701"/>
            <a:ext cx="4373898" cy="473279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E2E6A-45AE-4549-8244-F417BDDDEEA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09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3384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1951"/>
            <a:ext cx="4724775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4016" indent="0">
              <a:buNone/>
              <a:defRPr sz="2600" b="1"/>
            </a:lvl2pPr>
            <a:lvl3pPr marL="1168031" indent="0">
              <a:buNone/>
              <a:defRPr sz="2300" b="1"/>
            </a:lvl3pPr>
            <a:lvl4pPr marL="1752047" indent="0">
              <a:buNone/>
              <a:defRPr sz="2100" b="1"/>
            </a:lvl4pPr>
            <a:lvl5pPr marL="2336062" indent="0">
              <a:buNone/>
              <a:defRPr sz="2100" b="1"/>
            </a:lvl5pPr>
            <a:lvl6pPr marL="2920079" indent="0">
              <a:buNone/>
              <a:defRPr sz="2100" b="1"/>
            </a:lvl6pPr>
            <a:lvl7pPr marL="3504094" indent="0">
              <a:buNone/>
              <a:defRPr sz="2100" b="1"/>
            </a:lvl7pPr>
            <a:lvl8pPr marL="4088109" indent="0">
              <a:buNone/>
              <a:defRPr sz="2100" b="1"/>
            </a:lvl8pPr>
            <a:lvl9pPr marL="4672126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9068"/>
            <a:ext cx="4724775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1" y="1691951"/>
            <a:ext cx="4726631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4016" indent="0">
              <a:buNone/>
              <a:defRPr sz="2600" b="1"/>
            </a:lvl2pPr>
            <a:lvl3pPr marL="1168031" indent="0">
              <a:buNone/>
              <a:defRPr sz="2300" b="1"/>
            </a:lvl3pPr>
            <a:lvl4pPr marL="1752047" indent="0">
              <a:buNone/>
              <a:defRPr sz="2100" b="1"/>
            </a:lvl4pPr>
            <a:lvl5pPr marL="2336062" indent="0">
              <a:buNone/>
              <a:defRPr sz="2100" b="1"/>
            </a:lvl5pPr>
            <a:lvl6pPr marL="2920079" indent="0">
              <a:buNone/>
              <a:defRPr sz="2100" b="1"/>
            </a:lvl6pPr>
            <a:lvl7pPr marL="3504094" indent="0">
              <a:buNone/>
              <a:defRPr sz="2100" b="1"/>
            </a:lvl7pPr>
            <a:lvl8pPr marL="4088109" indent="0">
              <a:buNone/>
              <a:defRPr sz="2100" b="1"/>
            </a:lvl8pPr>
            <a:lvl9pPr marL="4672126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1" y="2399068"/>
            <a:ext cx="4726631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F255-C4B4-46CB-8C2D-E9529D85929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381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126A5-C8FF-4206-87C1-E93621B696D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5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887" y="2123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269" y="1771664"/>
            <a:ext cx="8561139" cy="5324476"/>
          </a:xfrm>
        </p:spPr>
        <p:txBody>
          <a:bodyPr/>
          <a:lstStyle>
            <a:lvl1pPr marL="450808" indent="0">
              <a:buFontTx/>
              <a:buNone/>
              <a:defRPr b="1">
                <a:latin typeface="+mj-lt"/>
              </a:defRPr>
            </a:lvl1pPr>
            <a:lvl2pPr marL="446917" indent="3989">
              <a:defRPr>
                <a:latin typeface="+mj-lt"/>
              </a:defRPr>
            </a:lvl2pPr>
            <a:lvl3pPr marL="779640" indent="-322874">
              <a:tabLst/>
              <a:defRPr>
                <a:latin typeface="+mj-lt"/>
              </a:defRPr>
            </a:lvl3pPr>
            <a:lvl4pPr marL="0" indent="446917">
              <a:lnSpc>
                <a:spcPts val="2260"/>
              </a:lnSpc>
              <a:spcBef>
                <a:spcPts val="503"/>
              </a:spcBef>
              <a:defRPr>
                <a:latin typeface="+mj-lt"/>
              </a:defRPr>
            </a:lvl4pPr>
            <a:lvl5pPr>
              <a:lnSpc>
                <a:spcPts val="2260"/>
              </a:lnSpc>
              <a:spcBef>
                <a:spcPts val="50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82" y="5652845"/>
            <a:ext cx="1080120" cy="415498"/>
          </a:xfrm>
          <a:prstGeom prst="rect">
            <a:avLst/>
          </a:prstGeom>
          <a:noFill/>
        </p:spPr>
        <p:txBody>
          <a:bodyPr wrap="square" lIns="113396" tIns="56695" rIns="113396" bIns="56695" rtlCol="0">
            <a:noAutofit/>
          </a:bodyPr>
          <a:lstStyle/>
          <a:p>
            <a:endParaRPr lang="ru-RU" sz="2600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7" y="552538"/>
            <a:ext cx="8580438" cy="1219199"/>
          </a:xfrm>
        </p:spPr>
        <p:txBody>
          <a:bodyPr/>
          <a:lstStyle>
            <a:lvl1pPr marL="0" marR="0" indent="0" defTabSz="12935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6800"/>
            </a:lvl1pPr>
          </a:lstStyle>
          <a:p>
            <a:pPr marL="0" marR="0" lvl="0" indent="0" defTabSz="12935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6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41A24-4A63-4A50-B5DC-15572754A7E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94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2" y="301053"/>
            <a:ext cx="3518055" cy="128121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2744"/>
          </a:xfrm>
        </p:spPr>
        <p:txBody>
          <a:bodyPr/>
          <a:lstStyle>
            <a:lvl1pPr>
              <a:defRPr sz="4100"/>
            </a:lvl1pPr>
            <a:lvl2pPr>
              <a:defRPr sz="37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1530"/>
          </a:xfrm>
        </p:spPr>
        <p:txBody>
          <a:bodyPr/>
          <a:lstStyle>
            <a:lvl1pPr marL="0" indent="0">
              <a:buNone/>
              <a:defRPr sz="1800"/>
            </a:lvl1pPr>
            <a:lvl2pPr marL="584016" indent="0">
              <a:buNone/>
              <a:defRPr sz="1500"/>
            </a:lvl2pPr>
            <a:lvl3pPr marL="1168031" indent="0">
              <a:buNone/>
              <a:defRPr sz="1300"/>
            </a:lvl3pPr>
            <a:lvl4pPr marL="1752047" indent="0">
              <a:buNone/>
              <a:defRPr sz="1100"/>
            </a:lvl4pPr>
            <a:lvl5pPr marL="2336062" indent="0">
              <a:buNone/>
              <a:defRPr sz="1100"/>
            </a:lvl5pPr>
            <a:lvl6pPr marL="2920079" indent="0">
              <a:buNone/>
              <a:defRPr sz="1100"/>
            </a:lvl6pPr>
            <a:lvl7pPr marL="3504094" indent="0">
              <a:buNone/>
              <a:defRPr sz="1100"/>
            </a:lvl7pPr>
            <a:lvl8pPr marL="4088109" indent="0">
              <a:buNone/>
              <a:defRPr sz="1100"/>
            </a:lvl8pPr>
            <a:lvl9pPr marL="467212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0351D-36F9-4F09-939B-25D67C80412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6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54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6780"/>
            <a:ext cx="6416040" cy="4536758"/>
          </a:xfrm>
        </p:spPr>
        <p:txBody>
          <a:bodyPr/>
          <a:lstStyle>
            <a:lvl1pPr marL="0" indent="0">
              <a:buNone/>
              <a:defRPr sz="4100"/>
            </a:lvl1pPr>
            <a:lvl2pPr marL="584016" indent="0">
              <a:buNone/>
              <a:defRPr sz="3700"/>
            </a:lvl2pPr>
            <a:lvl3pPr marL="1168031" indent="0">
              <a:buNone/>
              <a:defRPr sz="3100"/>
            </a:lvl3pPr>
            <a:lvl4pPr marL="1752047" indent="0">
              <a:buNone/>
              <a:defRPr sz="2600"/>
            </a:lvl4pPr>
            <a:lvl5pPr marL="2336062" indent="0">
              <a:buNone/>
              <a:defRPr sz="2600"/>
            </a:lvl5pPr>
            <a:lvl6pPr marL="2920079" indent="0">
              <a:buNone/>
              <a:defRPr sz="2600"/>
            </a:lvl6pPr>
            <a:lvl7pPr marL="3504094" indent="0">
              <a:buNone/>
              <a:defRPr sz="2600"/>
            </a:lvl7pPr>
            <a:lvl8pPr marL="4088109" indent="0">
              <a:buNone/>
              <a:defRPr sz="2600"/>
            </a:lvl8pPr>
            <a:lvl9pPr marL="4672126" indent="0">
              <a:buNone/>
              <a:defRPr sz="26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8322"/>
            <a:ext cx="6416040" cy="886816"/>
          </a:xfrm>
        </p:spPr>
        <p:txBody>
          <a:bodyPr/>
          <a:lstStyle>
            <a:lvl1pPr marL="0" indent="0">
              <a:buNone/>
              <a:defRPr sz="1800"/>
            </a:lvl1pPr>
            <a:lvl2pPr marL="584016" indent="0">
              <a:buNone/>
              <a:defRPr sz="1500"/>
            </a:lvl2pPr>
            <a:lvl3pPr marL="1168031" indent="0">
              <a:buNone/>
              <a:defRPr sz="1300"/>
            </a:lvl3pPr>
            <a:lvl4pPr marL="1752047" indent="0">
              <a:buNone/>
              <a:defRPr sz="1100"/>
            </a:lvl4pPr>
            <a:lvl5pPr marL="2336062" indent="0">
              <a:buNone/>
              <a:defRPr sz="1100"/>
            </a:lvl5pPr>
            <a:lvl6pPr marL="2920079" indent="0">
              <a:buNone/>
              <a:defRPr sz="1100"/>
            </a:lvl6pPr>
            <a:lvl7pPr marL="3504094" indent="0">
              <a:buNone/>
              <a:defRPr sz="1100"/>
            </a:lvl7pPr>
            <a:lvl8pPr marL="4088109" indent="0">
              <a:buNone/>
              <a:defRPr sz="1100"/>
            </a:lvl8pPr>
            <a:lvl9pPr marL="467212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1F85-5E11-4551-977A-C0C5446AAF9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531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FB419-2518-450D-A40D-B10B8CAF94F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5035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09266" y="821470"/>
            <a:ext cx="2231505" cy="610502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4752" y="821470"/>
            <a:ext cx="6516291" cy="61050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CEEC-57A9-4A85-ACC0-4DDBB5C2741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35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750" y="821473"/>
            <a:ext cx="8926019" cy="13605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14750" y="2193701"/>
            <a:ext cx="8926019" cy="4732791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B3F12-E2E5-47D1-B015-E02FA061A40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58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7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7728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7813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391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5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99" y="523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269" y="1771664"/>
            <a:ext cx="8561139" cy="5324476"/>
          </a:xfrm>
        </p:spPr>
        <p:txBody>
          <a:bodyPr/>
          <a:lstStyle>
            <a:lvl1pPr marL="450808" indent="0">
              <a:buFontTx/>
              <a:buNone/>
              <a:defRPr b="1">
                <a:latin typeface="+mj-lt"/>
              </a:defRPr>
            </a:lvl1pPr>
            <a:lvl2pPr marL="450808" indent="0">
              <a:defRPr>
                <a:latin typeface="+mj-lt"/>
              </a:defRPr>
            </a:lvl2pPr>
            <a:lvl3pPr marL="779640" indent="-322874">
              <a:defRPr>
                <a:latin typeface="+mj-lt"/>
              </a:defRPr>
            </a:lvl3pPr>
            <a:lvl4pPr marL="0" indent="446917">
              <a:defRPr>
                <a:latin typeface="+mj-lt"/>
              </a:defRPr>
            </a:lvl4pPr>
            <a:lvl5pPr marL="177977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8" y="552538"/>
            <a:ext cx="8581268" cy="1219199"/>
          </a:xfrm>
        </p:spPr>
        <p:txBody>
          <a:bodyPr/>
          <a:lstStyle>
            <a:lvl1pPr marL="0" marR="0" indent="0" defTabSz="12935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6800"/>
            </a:lvl1pPr>
          </a:lstStyle>
          <a:p>
            <a:pPr marL="0" marR="0" lvl="0" indent="0" defTabSz="12935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6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6" indent="0">
              <a:buNone/>
              <a:defRPr sz="2300" b="1"/>
            </a:lvl2pPr>
            <a:lvl3pPr marL="1042872" indent="0">
              <a:buNone/>
              <a:defRPr sz="2100" b="1"/>
            </a:lvl3pPr>
            <a:lvl4pPr marL="1564308" indent="0">
              <a:buNone/>
              <a:defRPr sz="1800" b="1"/>
            </a:lvl4pPr>
            <a:lvl5pPr marL="2085744" indent="0">
              <a:buNone/>
              <a:defRPr sz="1800" b="1"/>
            </a:lvl5pPr>
            <a:lvl6pPr marL="2607179" indent="0">
              <a:buNone/>
              <a:defRPr sz="1800" b="1"/>
            </a:lvl6pPr>
            <a:lvl7pPr marL="3128616" indent="0">
              <a:buNone/>
              <a:defRPr sz="1800" b="1"/>
            </a:lvl7pPr>
            <a:lvl8pPr marL="3650052" indent="0">
              <a:buNone/>
              <a:defRPr sz="1800" b="1"/>
            </a:lvl8pPr>
            <a:lvl9pPr marL="4171487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1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6" indent="0">
              <a:buNone/>
              <a:defRPr sz="2300" b="1"/>
            </a:lvl2pPr>
            <a:lvl3pPr marL="1042872" indent="0">
              <a:buNone/>
              <a:defRPr sz="2100" b="1"/>
            </a:lvl3pPr>
            <a:lvl4pPr marL="1564308" indent="0">
              <a:buNone/>
              <a:defRPr sz="1800" b="1"/>
            </a:lvl4pPr>
            <a:lvl5pPr marL="2085744" indent="0">
              <a:buNone/>
              <a:defRPr sz="1800" b="1"/>
            </a:lvl5pPr>
            <a:lvl6pPr marL="2607179" indent="0">
              <a:buNone/>
              <a:defRPr sz="1800" b="1"/>
            </a:lvl6pPr>
            <a:lvl7pPr marL="3128616" indent="0">
              <a:buNone/>
              <a:defRPr sz="1800" b="1"/>
            </a:lvl7pPr>
            <a:lvl8pPr marL="3650052" indent="0">
              <a:buNone/>
              <a:defRPr sz="1800" b="1"/>
            </a:lvl8pPr>
            <a:lvl9pPr marL="4171487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1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4017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0017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6419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436" indent="0">
              <a:buNone/>
              <a:defRPr sz="1400"/>
            </a:lvl2pPr>
            <a:lvl3pPr marL="1042872" indent="0">
              <a:buNone/>
              <a:defRPr sz="1100"/>
            </a:lvl3pPr>
            <a:lvl4pPr marL="1564308" indent="0">
              <a:buNone/>
              <a:defRPr sz="1000"/>
            </a:lvl4pPr>
            <a:lvl5pPr marL="2085744" indent="0">
              <a:buNone/>
              <a:defRPr sz="1000"/>
            </a:lvl5pPr>
            <a:lvl6pPr marL="2607179" indent="0">
              <a:buNone/>
              <a:defRPr sz="1000"/>
            </a:lvl6pPr>
            <a:lvl7pPr marL="3128616" indent="0">
              <a:buNone/>
              <a:defRPr sz="1000"/>
            </a:lvl7pPr>
            <a:lvl8pPr marL="3650052" indent="0">
              <a:buNone/>
              <a:defRPr sz="1000"/>
            </a:lvl8pPr>
            <a:lvl9pPr marL="4171487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999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436" indent="0">
              <a:buNone/>
              <a:defRPr sz="3200"/>
            </a:lvl2pPr>
            <a:lvl3pPr marL="1042872" indent="0">
              <a:buNone/>
              <a:defRPr sz="2700"/>
            </a:lvl3pPr>
            <a:lvl4pPr marL="1564308" indent="0">
              <a:buNone/>
              <a:defRPr sz="2300"/>
            </a:lvl4pPr>
            <a:lvl5pPr marL="2085744" indent="0">
              <a:buNone/>
              <a:defRPr sz="2300"/>
            </a:lvl5pPr>
            <a:lvl6pPr marL="2607179" indent="0">
              <a:buNone/>
              <a:defRPr sz="2300"/>
            </a:lvl6pPr>
            <a:lvl7pPr marL="3128616" indent="0">
              <a:buNone/>
              <a:defRPr sz="2300"/>
            </a:lvl7pPr>
            <a:lvl8pPr marL="3650052" indent="0">
              <a:buNone/>
              <a:defRPr sz="2300"/>
            </a:lvl8pPr>
            <a:lvl9pPr marL="4171487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436" indent="0">
              <a:buNone/>
              <a:defRPr sz="1400"/>
            </a:lvl2pPr>
            <a:lvl3pPr marL="1042872" indent="0">
              <a:buNone/>
              <a:defRPr sz="1100"/>
            </a:lvl3pPr>
            <a:lvl4pPr marL="1564308" indent="0">
              <a:buNone/>
              <a:defRPr sz="1000"/>
            </a:lvl4pPr>
            <a:lvl5pPr marL="2085744" indent="0">
              <a:buNone/>
              <a:defRPr sz="1000"/>
            </a:lvl5pPr>
            <a:lvl6pPr marL="2607179" indent="0">
              <a:buNone/>
              <a:defRPr sz="1000"/>
            </a:lvl6pPr>
            <a:lvl7pPr marL="3128616" indent="0">
              <a:buNone/>
              <a:defRPr sz="1000"/>
            </a:lvl7pPr>
            <a:lvl8pPr marL="3650052" indent="0">
              <a:buNone/>
              <a:defRPr sz="1000"/>
            </a:lvl8pPr>
            <a:lvl9pPr marL="4171487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6010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100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3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877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7617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9889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00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99" y="14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269" y="1116335"/>
            <a:ext cx="8561139" cy="2232248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269" y="3781427"/>
            <a:ext cx="8561139" cy="3314700"/>
          </a:xfrm>
        </p:spPr>
        <p:txBody>
          <a:bodyPr anchor="t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4678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29356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403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58713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23393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88071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52750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17428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347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1042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4745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9520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242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9619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2162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3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887" y="2123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7" y="552453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8" y="1771650"/>
            <a:ext cx="4234282" cy="5177334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0258" y="1771650"/>
            <a:ext cx="4262505" cy="5177334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1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317" y="1771657"/>
            <a:ext cx="4297419" cy="62624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6789" indent="0">
              <a:buNone/>
              <a:defRPr sz="2900" b="1"/>
            </a:lvl2pPr>
            <a:lvl3pPr marL="1293565" indent="0">
              <a:buNone/>
              <a:defRPr sz="2600" b="1"/>
            </a:lvl3pPr>
            <a:lvl4pPr marL="1940348" indent="0">
              <a:buNone/>
              <a:defRPr sz="2200" b="1"/>
            </a:lvl4pPr>
            <a:lvl5pPr marL="2587138" indent="0">
              <a:buNone/>
              <a:defRPr sz="2200" b="1"/>
            </a:lvl5pPr>
            <a:lvl6pPr marL="3233932" indent="0">
              <a:buNone/>
              <a:defRPr sz="2200" b="1"/>
            </a:lvl6pPr>
            <a:lvl7pPr marL="3880712" indent="0">
              <a:buNone/>
              <a:defRPr sz="2200" b="1"/>
            </a:lvl7pPr>
            <a:lvl8pPr marL="4527508" indent="0">
              <a:buNone/>
              <a:defRPr sz="2200" b="1"/>
            </a:lvl8pPr>
            <a:lvl9pPr marL="5174284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317" y="2397901"/>
            <a:ext cx="4297419" cy="469822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66" y="1771657"/>
            <a:ext cx="4195762" cy="62624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6789" indent="0">
              <a:buNone/>
              <a:defRPr sz="2900" b="1"/>
            </a:lvl2pPr>
            <a:lvl3pPr marL="1293565" indent="0">
              <a:buNone/>
              <a:defRPr sz="2600" b="1"/>
            </a:lvl3pPr>
            <a:lvl4pPr marL="1940348" indent="0">
              <a:buNone/>
              <a:defRPr sz="2200" b="1"/>
            </a:lvl4pPr>
            <a:lvl5pPr marL="2587138" indent="0">
              <a:buNone/>
              <a:defRPr sz="2200" b="1"/>
            </a:lvl5pPr>
            <a:lvl6pPr marL="3233932" indent="0">
              <a:buNone/>
              <a:defRPr sz="2200" b="1"/>
            </a:lvl6pPr>
            <a:lvl7pPr marL="3880712" indent="0">
              <a:buNone/>
              <a:defRPr sz="2200" b="1"/>
            </a:lvl7pPr>
            <a:lvl8pPr marL="4527508" indent="0">
              <a:buNone/>
              <a:defRPr sz="2200" b="1"/>
            </a:lvl8pPr>
            <a:lvl9pPr marL="5174284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66" y="2412479"/>
            <a:ext cx="4195762" cy="46836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887" y="2123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1" y="552453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9036" y="6474804"/>
            <a:ext cx="663576" cy="720080"/>
          </a:xfrm>
          <a:prstGeom prst="rect">
            <a:avLst/>
          </a:prstGeom>
        </p:spPr>
        <p:txBody>
          <a:bodyPr vert="horz" lIns="102917" tIns="51455" rIns="102917" bIns="51455" rtlCol="0" anchor="ctr">
            <a:normAutofit/>
          </a:bodyPr>
          <a:lstStyle>
            <a:lvl1pPr algn="ctr">
              <a:defRPr sz="34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26" y="301173"/>
            <a:ext cx="3518055" cy="1281213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3" y="301059"/>
            <a:ext cx="5977906" cy="6453327"/>
          </a:xfrm>
        </p:spPr>
        <p:txBody>
          <a:bodyPr/>
          <a:lstStyle>
            <a:lvl1pPr>
              <a:defRPr sz="4600"/>
            </a:lvl1pPr>
            <a:lvl2pPr>
              <a:defRPr sz="41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26" y="1582265"/>
            <a:ext cx="3518055" cy="5172114"/>
          </a:xfrm>
        </p:spPr>
        <p:txBody>
          <a:bodyPr/>
          <a:lstStyle>
            <a:lvl1pPr marL="0" indent="0">
              <a:buNone/>
              <a:defRPr sz="2100"/>
            </a:lvl1pPr>
            <a:lvl2pPr marL="646789" indent="0">
              <a:buNone/>
              <a:defRPr sz="1800"/>
            </a:lvl2pPr>
            <a:lvl3pPr marL="1293565" indent="0">
              <a:buNone/>
              <a:defRPr sz="1400"/>
            </a:lvl3pPr>
            <a:lvl4pPr marL="1940348" indent="0">
              <a:buNone/>
              <a:defRPr sz="1300"/>
            </a:lvl4pPr>
            <a:lvl5pPr marL="2587138" indent="0">
              <a:buNone/>
              <a:defRPr sz="1300"/>
            </a:lvl5pPr>
            <a:lvl6pPr marL="3233932" indent="0">
              <a:buNone/>
              <a:defRPr sz="1300"/>
            </a:lvl6pPr>
            <a:lvl7pPr marL="3880712" indent="0">
              <a:buNone/>
              <a:defRPr sz="1300"/>
            </a:lvl7pPr>
            <a:lvl8pPr marL="4527508" indent="0">
              <a:buNone/>
              <a:defRPr sz="1300"/>
            </a:lvl8pPr>
            <a:lvl9pPr marL="5174284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506" y="540339"/>
            <a:ext cx="8588251" cy="1224137"/>
          </a:xfrm>
          <a:prstGeom prst="rect">
            <a:avLst/>
          </a:prstGeom>
        </p:spPr>
        <p:txBody>
          <a:bodyPr vert="horz" lIns="102917" tIns="51455" rIns="102917" bIns="5145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506" y="1764297"/>
            <a:ext cx="8588251" cy="5331830"/>
          </a:xfrm>
          <a:prstGeom prst="rect">
            <a:avLst/>
          </a:prstGeom>
        </p:spPr>
        <p:txBody>
          <a:bodyPr vert="horz" lIns="102917" tIns="51455" rIns="102917" bIns="5145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715" y="7008186"/>
            <a:ext cx="2495125" cy="402568"/>
          </a:xfrm>
          <a:prstGeom prst="rect">
            <a:avLst/>
          </a:prstGeom>
        </p:spPr>
        <p:txBody>
          <a:bodyPr vert="horz" lIns="102917" tIns="51455" rIns="102917" bIns="51455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7" y="7008186"/>
            <a:ext cx="3386243" cy="402568"/>
          </a:xfrm>
          <a:prstGeom prst="rect">
            <a:avLst/>
          </a:prstGeom>
        </p:spPr>
        <p:txBody>
          <a:bodyPr vert="horz" lIns="102917" tIns="51455" rIns="102917" bIns="51455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742" y="6660952"/>
            <a:ext cx="724719" cy="696626"/>
          </a:xfrm>
          <a:prstGeom prst="rect">
            <a:avLst/>
          </a:prstGeom>
        </p:spPr>
        <p:txBody>
          <a:bodyPr vert="horz" lIns="102917" tIns="51455" rIns="102917" bIns="51455" rtlCol="0" anchor="ctr">
            <a:normAutofit/>
          </a:bodyPr>
          <a:lstStyle>
            <a:lvl1pPr algn="ctr">
              <a:lnSpc>
                <a:spcPts val="3015"/>
              </a:lnSpc>
              <a:defRPr sz="34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hf hdr="0" ftr="0" dt="0"/>
  <p:txStyles>
    <p:titleStyle>
      <a:lvl1pPr algn="l" defTabSz="1293565" rtl="0" eaLnBrk="1" latinLnBrk="0" hangingPunct="1">
        <a:lnSpc>
          <a:spcPts val="6516"/>
        </a:lnSpc>
        <a:spcBef>
          <a:spcPct val="0"/>
        </a:spcBef>
        <a:buNone/>
        <a:defRPr sz="5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450808" indent="0" algn="l" defTabSz="1293565" rtl="0" eaLnBrk="1" latinLnBrk="0" hangingPunct="1">
        <a:spcBef>
          <a:spcPct val="20000"/>
        </a:spcBef>
        <a:buFont typeface="+mj-lt"/>
        <a:buNone/>
        <a:defRPr sz="4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450808" indent="0" algn="l" defTabSz="1293565" rtl="0" eaLnBrk="1" latinLnBrk="0" hangingPunct="1">
        <a:spcBef>
          <a:spcPct val="20000"/>
        </a:spcBef>
        <a:buFont typeface="Arial" pitchFamily="34" charset="0"/>
        <a:buNone/>
        <a:defRPr sz="2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883993" indent="-322874" algn="l" defTabSz="1293565" rtl="0" eaLnBrk="1" latinLnBrk="0" hangingPunct="1">
        <a:spcBef>
          <a:spcPct val="20000"/>
        </a:spcBef>
        <a:buFont typeface="Arial" pitchFamily="34" charset="0"/>
        <a:buChar char="•"/>
        <a:defRPr sz="2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446917" algn="just" defTabSz="1293565" rtl="0" eaLnBrk="1" latinLnBrk="0" hangingPunct="1">
        <a:lnSpc>
          <a:spcPts val="2260"/>
        </a:lnSpc>
        <a:spcBef>
          <a:spcPts val="503"/>
        </a:spcBef>
        <a:buFont typeface="Arial" pitchFamily="34" charset="0"/>
        <a:buNone/>
        <a:tabLst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779779" indent="0" algn="l" defTabSz="1293565" rtl="0" eaLnBrk="1" latinLnBrk="0" hangingPunct="1">
        <a:lnSpc>
          <a:spcPts val="2260"/>
        </a:lnSpc>
        <a:spcBef>
          <a:spcPts val="503"/>
        </a:spcBef>
        <a:buFont typeface="Arial" pitchFamily="34" charset="0"/>
        <a:buNone/>
        <a:defRPr sz="18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3557327" indent="-323394" algn="l" defTabSz="129356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04113" indent="-323394" algn="l" defTabSz="129356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50901" indent="-323394" algn="l" defTabSz="129356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497694" indent="-323394" algn="l" defTabSz="129356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935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6789" algn="l" defTabSz="12935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565" algn="l" defTabSz="12935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0348" algn="l" defTabSz="12935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87138" algn="l" defTabSz="12935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932" algn="l" defTabSz="12935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80712" algn="l" defTabSz="12935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27508" algn="l" defTabSz="12935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74284" algn="l" defTabSz="12935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5"/>
            <a:ext cx="10693400" cy="755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930291" y="5652280"/>
            <a:ext cx="1080479" cy="415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4" rIns="91410" bIns="45704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2305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714750" y="821473"/>
            <a:ext cx="8926019" cy="136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71" tIns="52136" rIns="104271" bIns="521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714750" y="2193701"/>
            <a:ext cx="8926019" cy="473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71" tIns="52136" rIns="104271" bIns="521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9826420" y="6466747"/>
            <a:ext cx="590365" cy="753792"/>
          </a:xfrm>
          <a:prstGeom prst="rect">
            <a:avLst/>
          </a:prstGeom>
        </p:spPr>
        <p:txBody>
          <a:bodyPr vert="horz" lIns="104271" tIns="52136" rIns="104271" bIns="52136" rtlCol="0" anchor="ctr"/>
          <a:lstStyle>
            <a:lvl1pPr algn="ctr" defTabSz="1042716" fontAlgn="auto">
              <a:lnSpc>
                <a:spcPts val="2399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109ED53-6E16-4CE1-A3CB-ADD33B00BFF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5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sldNum="0" hdr="0" ftr="0" dt="0"/>
  <p:txStyles>
    <p:titleStyle>
      <a:lvl1pPr algn="l" defTabSz="1042305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305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2pPr>
      <a:lvl3pPr algn="l" defTabSz="1042305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3pPr>
      <a:lvl4pPr algn="l" defTabSz="1042305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4pPr>
      <a:lvl5pPr algn="l" defTabSz="1042305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5pPr>
      <a:lvl6pPr marL="584016" algn="l" defTabSz="1042305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6pPr>
      <a:lvl7pPr marL="1168031" algn="l" defTabSz="1042305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7pPr>
      <a:lvl8pPr marL="1752047" algn="l" defTabSz="1042305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8pPr>
      <a:lvl9pPr marL="2336062" algn="l" defTabSz="1042305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9pPr>
    </p:titleStyle>
    <p:bodyStyle>
      <a:lvl1pPr marL="362983" indent="-362983" algn="l" defTabSz="1042305" rtl="0" eaLnBrk="0" fontAlgn="base" hangingPunct="0">
        <a:spcBef>
          <a:spcPct val="20000"/>
        </a:spcBef>
        <a:spcAft>
          <a:spcPct val="0"/>
        </a:spcAft>
        <a:buFont typeface="+mj-lt"/>
        <a:defRPr sz="3100">
          <a:solidFill>
            <a:srgbClr val="005AA9"/>
          </a:solidFill>
          <a:latin typeface="+mn-lt"/>
          <a:ea typeface="+mn-ea"/>
          <a:cs typeface="+mn-cs"/>
        </a:defRPr>
      </a:lvl1pPr>
      <a:lvl2pPr marL="362983" indent="221033" algn="l" defTabSz="104230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600">
          <a:solidFill>
            <a:srgbClr val="504F53"/>
          </a:solidFill>
          <a:latin typeface="+mn-lt"/>
        </a:defRPr>
      </a:lvl2pPr>
      <a:lvl3pPr marL="711769" indent="-259562" algn="l" defTabSz="104230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>
          <a:solidFill>
            <a:srgbClr val="504F53"/>
          </a:solidFill>
          <a:latin typeface="+mn-lt"/>
        </a:defRPr>
      </a:lvl3pPr>
      <a:lvl4pPr marL="2044056" indent="-1685130" algn="just" defTabSz="1042305" rtl="0" eaLnBrk="0" fontAlgn="base" hangingPunct="0">
        <a:lnSpc>
          <a:spcPts val="2426"/>
        </a:lnSpc>
        <a:spcBef>
          <a:spcPts val="511"/>
        </a:spcBef>
        <a:spcAft>
          <a:spcPct val="0"/>
        </a:spcAft>
        <a:buFont typeface="Arial" pitchFamily="34" charset="0"/>
        <a:defRPr sz="2100">
          <a:solidFill>
            <a:srgbClr val="504F53"/>
          </a:solidFill>
          <a:latin typeface="+mn-lt"/>
        </a:defRPr>
      </a:lvl4pPr>
      <a:lvl5pPr marL="1433679" indent="902386" algn="l" defTabSz="1042305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5pPr>
      <a:lvl6pPr marL="2017694" indent="902386" algn="l" defTabSz="1042305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6pPr>
      <a:lvl7pPr marL="2601709" indent="902386" algn="l" defTabSz="1042305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7pPr>
      <a:lvl8pPr marL="3185725" indent="902386" algn="l" defTabSz="1042305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8pPr>
      <a:lvl9pPr marL="3769741" indent="902386" algn="l" defTabSz="1042305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11680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4016" algn="l" defTabSz="11680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031" algn="l" defTabSz="11680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2047" algn="l" defTabSz="11680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6062" algn="l" defTabSz="11680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20079" algn="l" defTabSz="11680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04094" algn="l" defTabSz="11680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88109" algn="l" defTabSz="11680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72126" algn="l" defTabSz="116803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42872"/>
            <a:fld id="{AA805F01-6643-4559-B4F0-A470FDDAC7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42872"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0" y="7008172"/>
            <a:ext cx="3386243" cy="402567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4287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42872"/>
            <a:fld id="{065EB826-7FE4-4961-A1FD-BB311F862B7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4287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52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104287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6" indent="-391076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104287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0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6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2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898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3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0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06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08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4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79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1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87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43056"/>
            <a:fld id="{8BA2FC44-CA73-474A-A6A2-630F1F56EE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43056"/>
              <a:t>21.11.2018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43056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43056"/>
            <a:fld id="{A39013F1-5EC8-45FF-AF1E-1EE5BD4A572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43056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42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702" y="5221160"/>
            <a:ext cx="535813" cy="210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87" y="900998"/>
            <a:ext cx="1584176" cy="1709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22170" y="324247"/>
            <a:ext cx="9686557" cy="7001128"/>
          </a:xfrm>
          <a:prstGeom prst="rect">
            <a:avLst/>
          </a:prstGeom>
          <a:solidFill>
            <a:schemeClr val="bg1">
              <a:lumMod val="6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5066" tIns="62548" rIns="125066" bIns="62548" anchor="ctr"/>
          <a:lstStyle/>
          <a:p>
            <a:pPr algn="ctr" defTabSz="1250043">
              <a:defRPr/>
            </a:pPr>
            <a:endParaRPr lang="ru-RU" sz="2900" dirty="0"/>
          </a:p>
        </p:txBody>
      </p:sp>
      <p:sp>
        <p:nvSpPr>
          <p:cNvPr id="9" name="TextBox 42"/>
          <p:cNvSpPr txBox="1">
            <a:spLocks noChangeArrowheads="1"/>
          </p:cNvSpPr>
          <p:nvPr/>
        </p:nvSpPr>
        <p:spPr bwMode="auto">
          <a:xfrm>
            <a:off x="940466" y="6580477"/>
            <a:ext cx="8812492" cy="61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5066" tIns="62548" rIns="125066" bIns="62548">
            <a:spAutoFit/>
          </a:bodyPr>
          <a:lstStyle/>
          <a:p>
            <a:pPr algn="ctr" defTabSz="1250043">
              <a:defRPr/>
            </a:pPr>
            <a:r>
              <a:rPr lang="ru-RU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charset="0"/>
              </a:rPr>
              <a:t>2018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38189" y="2610050"/>
            <a:ext cx="8208912" cy="1449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577" tIns="54796" rIns="109577" bIns="54796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2900" b="1" dirty="0">
                <a:solidFill>
                  <a:srgbClr val="104E72"/>
                </a:solidFill>
                <a:latin typeface="Arial Narrow" panose="020B0606020202030204" pitchFamily="34" charset="0"/>
                <a:cs typeface="Arial" pitchFamily="34" charset="0"/>
              </a:rPr>
              <a:t>Повышение роли имущественных налогов в формировании консолидированного бюджета Новгородской области</a:t>
            </a:r>
          </a:p>
        </p:txBody>
      </p:sp>
      <p:sp>
        <p:nvSpPr>
          <p:cNvPr id="12" name="TextBox 42"/>
          <p:cNvSpPr txBox="1">
            <a:spLocks noChangeArrowheads="1"/>
          </p:cNvSpPr>
          <p:nvPr/>
        </p:nvSpPr>
        <p:spPr bwMode="auto">
          <a:xfrm>
            <a:off x="666180" y="4356696"/>
            <a:ext cx="8948308" cy="140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577" tIns="54796" rIns="109577" bIns="54796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ru-RU" dirty="0">
                <a:solidFill>
                  <a:srgbClr val="104E72"/>
                </a:solidFill>
                <a:latin typeface="Calibri" panose="020F0502020204030204" pitchFamily="34" charset="0"/>
                <a:cs typeface="Aharoni" pitchFamily="2" charset="-79"/>
              </a:rPr>
              <a:t>Начальник отдела налогообложения имущества и доходов физических лиц и администрирования страховых взносов Управления ФНС России по Новгородской области</a:t>
            </a:r>
          </a:p>
          <a:p>
            <a:pPr algn="just" eaLnBrk="1" hangingPunct="1"/>
            <a:r>
              <a:rPr lang="ru-RU" dirty="0" err="1">
                <a:solidFill>
                  <a:srgbClr val="104E72"/>
                </a:solidFill>
                <a:latin typeface="Calibri" panose="020F0502020204030204" pitchFamily="34" charset="0"/>
                <a:cs typeface="Aharoni" pitchFamily="2" charset="-79"/>
              </a:rPr>
              <a:t>Н.В.Степанова</a:t>
            </a:r>
            <a:r>
              <a:rPr lang="ru-RU" dirty="0">
                <a:solidFill>
                  <a:srgbClr val="104E72"/>
                </a:solidFill>
                <a:latin typeface="Calibri" panose="020F0502020204030204" pitchFamily="34" charset="0"/>
                <a:cs typeface="Aharoni" pitchFamily="2" charset="-79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1163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597" indent="-285613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2456" indent="-22849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599438" indent="-22849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6419" indent="-22849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3400" indent="-228490" defTabSz="104249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0384" indent="-228490" defTabSz="104249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7364" indent="-228490" defTabSz="104249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4347" indent="-228490" defTabSz="104249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042491" eaLnBrk="1" fontAlgn="base" hangingPunct="1">
              <a:spcBef>
                <a:spcPct val="0"/>
              </a:spcBef>
              <a:spcAft>
                <a:spcPct val="0"/>
              </a:spcAft>
            </a:pPr>
            <a:fld id="{48312CFE-DA0E-4DFC-BDD6-EF02BBC9528C}" type="slidenum">
              <a:rPr lang="ru-RU" sz="2700">
                <a:solidFill>
                  <a:srgbClr val="FFFFFF"/>
                </a:solidFill>
              </a:rPr>
              <a:pPr defTabSz="1042491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2700">
              <a:solidFill>
                <a:srgbClr val="FFFFFF"/>
              </a:solidFill>
            </a:endParaRPr>
          </a:p>
        </p:txBody>
      </p:sp>
      <p:graphicFrame>
        <p:nvGraphicFramePr>
          <p:cNvPr id="2" name="Объект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49357893"/>
              </p:ext>
            </p:extLst>
          </p:nvPr>
        </p:nvGraphicFramePr>
        <p:xfrm>
          <a:off x="-884792" y="922516"/>
          <a:ext cx="7272808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0157" y="108223"/>
            <a:ext cx="9937104" cy="864096"/>
          </a:xfrm>
          <a:noFill/>
        </p:spPr>
        <p:txBody>
          <a:bodyPr anchor="ctr" anchorCtr="1"/>
          <a:lstStyle/>
          <a:p>
            <a:pPr algn="ctr" eaLnBrk="1" hangingPunct="1">
              <a:lnSpc>
                <a:spcPct val="100000"/>
              </a:lnSpc>
            </a:pPr>
            <a:r>
              <a:rPr lang="ru-RU" sz="2400" dirty="0">
                <a:cs typeface="Times New Roman" panose="02020603050405020304" pitchFamily="18" charset="0"/>
              </a:rPr>
              <a:t>Структура налоговых поступлений в Консолидированный бюджет НОВГОРОДСКОЙ ОБЛАСТИ, %</a:t>
            </a:r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721273723"/>
              </p:ext>
            </p:extLst>
          </p:nvPr>
        </p:nvGraphicFramePr>
        <p:xfrm>
          <a:off x="5094074" y="1476375"/>
          <a:ext cx="5869251" cy="590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5722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1591" y="661109"/>
            <a:ext cx="9517879" cy="801101"/>
          </a:xfrm>
          <a:prstGeom prst="rect">
            <a:avLst/>
          </a:prstGeom>
        </p:spPr>
        <p:txBody>
          <a:bodyPr vert="horz" lIns="113396" tIns="56695" rIns="113396" bIns="56695" rtlCol="0" anchor="ctr">
            <a:noAutofit/>
          </a:bodyPr>
          <a:lstStyle>
            <a:defPPr>
              <a:defRPr lang="ru-RU"/>
            </a:defPPr>
            <a:lvl1pPr defTabSz="914239">
              <a:lnSpc>
                <a:spcPct val="100000"/>
              </a:lnSpc>
              <a:spcBef>
                <a:spcPct val="0"/>
              </a:spcBef>
              <a:buNone/>
              <a:defRPr sz="2400" b="1" i="0" cap="all">
                <a:solidFill>
                  <a:srgbClr val="005AA9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Поступление налогов </a:t>
            </a:r>
            <a:r>
              <a:rPr lang="ru-RU" dirty="0" smtClean="0"/>
              <a:t>в консолидированный бюджет новгородской области на 01.11.2018</a:t>
            </a:r>
            <a:endParaRPr lang="ru-RU" dirty="0"/>
          </a:p>
        </p:txBody>
      </p:sp>
      <p:sp>
        <p:nvSpPr>
          <p:cNvPr id="27" name="Прямоугольник 26"/>
          <p:cNvSpPr>
            <a:spLocks noChangeAspect="1"/>
          </p:cNvSpPr>
          <p:nvPr/>
        </p:nvSpPr>
        <p:spPr>
          <a:xfrm>
            <a:off x="1667358" y="6193363"/>
            <a:ext cx="6424391" cy="81225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4" tIns="48328" rIns="96644" bIns="48328" rtlCol="0" anchor="ctr"/>
          <a:lstStyle/>
          <a:p>
            <a:pPr defTabSz="1100190"/>
            <a:endParaRPr lang="ru-RU" sz="2900" b="1" dirty="0">
              <a:solidFill>
                <a:prstClr val="whit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>
            <a:spLocks noChangeAspect="1"/>
          </p:cNvSpPr>
          <p:nvPr/>
        </p:nvSpPr>
        <p:spPr>
          <a:xfrm>
            <a:off x="1676193" y="5279503"/>
            <a:ext cx="6424391" cy="81225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4" tIns="48328" rIns="96644" bIns="48328" rtlCol="0" anchor="ctr"/>
          <a:lstStyle/>
          <a:p>
            <a:pPr defTabSz="1100190"/>
            <a:endParaRPr lang="ru-RU" sz="2900" b="1" dirty="0">
              <a:solidFill>
                <a:prstClr val="whit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ятиугольник 2"/>
          <p:cNvSpPr>
            <a:spLocks noChangeAspect="1"/>
          </p:cNvSpPr>
          <p:nvPr/>
        </p:nvSpPr>
        <p:spPr>
          <a:xfrm rot="10800000">
            <a:off x="5803973" y="6194545"/>
            <a:ext cx="2295452" cy="815142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52" tIns="45577" rIns="91152" bIns="45577" rtlCol="0" anchor="ctr"/>
          <a:lstStyle/>
          <a:p>
            <a:pPr algn="ctr"/>
            <a:endParaRPr lang="ru-RU" dirty="0"/>
          </a:p>
        </p:txBody>
      </p:sp>
      <p:sp>
        <p:nvSpPr>
          <p:cNvPr id="35" name="Пятиугольник 2"/>
          <p:cNvSpPr>
            <a:spLocks noChangeAspect="1"/>
          </p:cNvSpPr>
          <p:nvPr/>
        </p:nvSpPr>
        <p:spPr>
          <a:xfrm rot="10800000">
            <a:off x="5817414" y="5279505"/>
            <a:ext cx="2295452" cy="812249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52" tIns="45577" rIns="91152" bIns="45577" rtlCol="0" anchor="ctr"/>
          <a:lstStyle/>
          <a:p>
            <a:pPr algn="ctr"/>
            <a:endParaRPr lang="ru-RU" dirty="0"/>
          </a:p>
        </p:txBody>
      </p:sp>
      <p:sp>
        <p:nvSpPr>
          <p:cNvPr id="36" name="Прямоугольник 35"/>
          <p:cNvSpPr>
            <a:spLocks noChangeAspect="1"/>
          </p:cNvSpPr>
          <p:nvPr/>
        </p:nvSpPr>
        <p:spPr>
          <a:xfrm>
            <a:off x="1667357" y="2420481"/>
            <a:ext cx="6424391" cy="81225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4" tIns="48328" rIns="96644" bIns="48328" rtlCol="0" anchor="ctr"/>
          <a:lstStyle/>
          <a:p>
            <a:pPr defTabSz="1100190"/>
            <a:endParaRPr lang="ru-RU" sz="2900" b="1" dirty="0">
              <a:solidFill>
                <a:prstClr val="whit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Пятиугольник 2"/>
          <p:cNvSpPr>
            <a:spLocks noChangeAspect="1"/>
          </p:cNvSpPr>
          <p:nvPr/>
        </p:nvSpPr>
        <p:spPr>
          <a:xfrm rot="10800000">
            <a:off x="5803973" y="2420736"/>
            <a:ext cx="2272725" cy="811742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52" tIns="45577" rIns="91152" bIns="45577"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>
            <a:spLocks noChangeAspect="1"/>
          </p:cNvSpPr>
          <p:nvPr/>
        </p:nvSpPr>
        <p:spPr>
          <a:xfrm>
            <a:off x="1704658" y="3307985"/>
            <a:ext cx="6424391" cy="81225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4" tIns="48328" rIns="96644" bIns="48328" rtlCol="0" anchor="ctr"/>
          <a:lstStyle/>
          <a:p>
            <a:pPr defTabSz="1100190"/>
            <a:endParaRPr lang="ru-RU" sz="2900" b="1" dirty="0">
              <a:solidFill>
                <a:prstClr val="whit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ятиугольник 2"/>
          <p:cNvSpPr>
            <a:spLocks noChangeAspect="1"/>
          </p:cNvSpPr>
          <p:nvPr/>
        </p:nvSpPr>
        <p:spPr>
          <a:xfrm rot="10800000">
            <a:off x="6002610" y="3290769"/>
            <a:ext cx="2104656" cy="812253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52" tIns="45577" rIns="91152" bIns="45577"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736741" y="3472062"/>
            <a:ext cx="2907587" cy="461376"/>
          </a:xfrm>
          <a:prstGeom prst="rect">
            <a:avLst/>
          </a:prstGeom>
        </p:spPr>
        <p:txBody>
          <a:bodyPr wrap="none" lIns="91152" tIns="45577" rIns="91152" bIns="45577">
            <a:spAutoFit/>
          </a:bodyPr>
          <a:lstStyle/>
          <a:p>
            <a:pPr defTabSz="1100190"/>
            <a:r>
              <a:rPr lang="ru-RU" sz="2400" b="1" dirty="0">
                <a:solidFill>
                  <a:prstClr val="whit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НАЛОГ НА ПРИБЫЛЬ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890316" y="2595910"/>
            <a:ext cx="939099" cy="461376"/>
          </a:xfrm>
          <a:prstGeom prst="rect">
            <a:avLst/>
          </a:prstGeom>
        </p:spPr>
        <p:txBody>
          <a:bodyPr wrap="none" lIns="91152" tIns="45577" rIns="91152" bIns="45577">
            <a:spAutoFit/>
          </a:bodyPr>
          <a:lstStyle/>
          <a:p>
            <a:pPr defTabSz="1100190"/>
            <a:r>
              <a:rPr lang="ru-RU" sz="2400" b="1" dirty="0">
                <a:solidFill>
                  <a:prstClr val="whit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НДФЛ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60852" y="5341960"/>
            <a:ext cx="2250356" cy="461376"/>
          </a:xfrm>
          <a:prstGeom prst="rect">
            <a:avLst/>
          </a:prstGeom>
        </p:spPr>
        <p:txBody>
          <a:bodyPr wrap="none" lIns="91152" tIns="45577" rIns="91152" bIns="45577">
            <a:spAutoFit/>
          </a:bodyPr>
          <a:lstStyle/>
          <a:p>
            <a:pPr defTabSz="1100190"/>
            <a:r>
              <a:rPr lang="ru-RU" sz="2400" b="1" dirty="0">
                <a:solidFill>
                  <a:prstClr val="whit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СПЕЦ. РЕЖИМЫ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770580" y="6358376"/>
            <a:ext cx="1296568" cy="461376"/>
          </a:xfrm>
          <a:prstGeom prst="rect">
            <a:avLst/>
          </a:prstGeom>
        </p:spPr>
        <p:txBody>
          <a:bodyPr wrap="none" lIns="91152" tIns="45577" rIns="91152" bIns="45577">
            <a:spAutoFit/>
          </a:bodyPr>
          <a:lstStyle/>
          <a:p>
            <a:pPr defTabSz="1100190"/>
            <a:r>
              <a:rPr lang="ru-RU" sz="2400" b="1" dirty="0">
                <a:solidFill>
                  <a:prstClr val="whit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АКЦИЗЫ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167681" y="3429790"/>
            <a:ext cx="1831477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algn="r"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+17,1%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875334" y="2523042"/>
            <a:ext cx="1831477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+7,3%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256591" y="5382065"/>
            <a:ext cx="1831477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algn="r"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+5,9%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755603" y="6268348"/>
            <a:ext cx="1831477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-30,1%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9734736" y="6660952"/>
            <a:ext cx="724719" cy="696626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771366" y="3429790"/>
            <a:ext cx="1396315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algn="r"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5 671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03654" y="2523042"/>
            <a:ext cx="1396315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algn="r"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8 013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575395" y="5341960"/>
            <a:ext cx="1396315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algn="r"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1417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50960" y="6285631"/>
            <a:ext cx="1396315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algn="r"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90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8023353" y="1052686"/>
            <a:ext cx="1846431" cy="461393"/>
          </a:xfrm>
          <a:prstGeom prst="rect">
            <a:avLst/>
          </a:prstGeom>
        </p:spPr>
        <p:txBody>
          <a:bodyPr vert="horz" wrap="none" lIns="129044" tIns="64511" rIns="129044" bIns="64511" rtlCol="0" anchor="ctr">
            <a:normAutofit lnSpcReduction="10000"/>
          </a:bodyPr>
          <a:lstStyle/>
          <a:p>
            <a:pPr defTabSz="1290155">
              <a:spcBef>
                <a:spcPct val="0"/>
              </a:spcBef>
            </a:pPr>
            <a:r>
              <a:rPr lang="ru-RU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  <a:t>млн. рублей </a:t>
            </a:r>
          </a:p>
        </p:txBody>
      </p:sp>
      <p:sp>
        <p:nvSpPr>
          <p:cNvPr id="32" name="Прямоугольник 31"/>
          <p:cNvSpPr>
            <a:spLocks noChangeAspect="1"/>
          </p:cNvSpPr>
          <p:nvPr/>
        </p:nvSpPr>
        <p:spPr>
          <a:xfrm>
            <a:off x="1663677" y="4293759"/>
            <a:ext cx="6424391" cy="81225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4" tIns="48328" rIns="96644" bIns="48328" rtlCol="0" anchor="ctr"/>
          <a:lstStyle/>
          <a:p>
            <a:pPr defTabSz="1100190"/>
            <a:endParaRPr lang="ru-RU" sz="2900" b="1" dirty="0">
              <a:solidFill>
                <a:prstClr val="whit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ятиугольник 2"/>
          <p:cNvSpPr>
            <a:spLocks noChangeAspect="1"/>
          </p:cNvSpPr>
          <p:nvPr/>
        </p:nvSpPr>
        <p:spPr>
          <a:xfrm rot="10800000">
            <a:off x="5831402" y="4269129"/>
            <a:ext cx="2295452" cy="812249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52" tIns="45577" rIns="91152" bIns="45577" rtlCol="0" anchor="ctr"/>
          <a:lstStyle/>
          <a:p>
            <a:pPr algn="ctr"/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673690" y="4243232"/>
            <a:ext cx="1396315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algn="r"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4 266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1676192" y="4353923"/>
            <a:ext cx="3455814" cy="461376"/>
          </a:xfrm>
          <a:prstGeom prst="rect">
            <a:avLst/>
          </a:prstGeom>
        </p:spPr>
        <p:txBody>
          <a:bodyPr wrap="none" lIns="91152" tIns="45577" rIns="91152" bIns="45577">
            <a:spAutoFit/>
          </a:bodyPr>
          <a:lstStyle/>
          <a:p>
            <a:pPr defTabSz="1100190"/>
            <a:r>
              <a:rPr lang="ru-RU" sz="2400" b="1" dirty="0">
                <a:solidFill>
                  <a:prstClr val="whit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НАЛОГИ НА ИМУЩЕСТВО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6236112" y="4317317"/>
            <a:ext cx="1831477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algn="r"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+12,2%</a:t>
            </a:r>
          </a:p>
        </p:txBody>
      </p:sp>
      <p:sp>
        <p:nvSpPr>
          <p:cNvPr id="49" name="Прямоугольник 48"/>
          <p:cNvSpPr>
            <a:spLocks noChangeAspect="1"/>
          </p:cNvSpPr>
          <p:nvPr/>
        </p:nvSpPr>
        <p:spPr>
          <a:xfrm>
            <a:off x="1314253" y="1541664"/>
            <a:ext cx="7272826" cy="812250"/>
          </a:xfrm>
          <a:prstGeom prst="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4" tIns="48328" rIns="96644" bIns="48328" rtlCol="0" anchor="ctr"/>
          <a:lstStyle/>
          <a:p>
            <a:pPr defTabSz="1100190"/>
            <a:endParaRPr lang="ru-RU" sz="2900" b="1" dirty="0">
              <a:solidFill>
                <a:prstClr val="whit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911250" y="1717092"/>
            <a:ext cx="1067339" cy="461376"/>
          </a:xfrm>
          <a:prstGeom prst="rect">
            <a:avLst/>
          </a:prstGeom>
        </p:spPr>
        <p:txBody>
          <a:bodyPr wrap="none" lIns="91152" tIns="45577" rIns="91152" bIns="45577">
            <a:spAutoFit/>
          </a:bodyPr>
          <a:lstStyle/>
          <a:p>
            <a:pPr defTabSz="1100190"/>
            <a:r>
              <a:rPr lang="ru-RU" sz="2400" b="1" dirty="0">
                <a:solidFill>
                  <a:prstClr val="whit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ВСЕГО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3229470" y="1612234"/>
            <a:ext cx="1396315" cy="607128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algn="r"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20 031</a:t>
            </a:r>
          </a:p>
        </p:txBody>
      </p:sp>
      <p:sp>
        <p:nvSpPr>
          <p:cNvPr id="53" name="Пятиугольник 2"/>
          <p:cNvSpPr>
            <a:spLocks noChangeAspect="1"/>
          </p:cNvSpPr>
          <p:nvPr/>
        </p:nvSpPr>
        <p:spPr>
          <a:xfrm rot="10800000">
            <a:off x="4410596" y="1541665"/>
            <a:ext cx="4176483" cy="811742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52" tIns="45577" rIns="91152" bIns="45577" rtlCol="0" anchor="ctr"/>
          <a:lstStyle/>
          <a:p>
            <a:pPr algn="ctr"/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5580530" y="1643970"/>
            <a:ext cx="3294562" cy="606786"/>
          </a:xfrm>
          <a:prstGeom prst="rect">
            <a:avLst/>
          </a:prstGeom>
        </p:spPr>
        <p:txBody>
          <a:bodyPr wrap="square" lIns="113226" tIns="56610" rIns="113226" bIns="56610">
            <a:spAutoFit/>
          </a:bodyPr>
          <a:lstStyle/>
          <a:p>
            <a:pPr defTabSz="1027089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+1640 или +8,9%</a:t>
            </a:r>
          </a:p>
        </p:txBody>
      </p:sp>
    </p:spTree>
    <p:extLst>
      <p:ext uri="{BB962C8B-B14F-4D97-AF65-F5344CB8AC3E}">
        <p14:creationId xmlns:p14="http://schemas.microsoft.com/office/powerpoint/2010/main" val="339704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38189" y="552455"/>
            <a:ext cx="9577064" cy="121919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400" cap="all" dirty="0">
                <a:cs typeface="Times New Roman" panose="02020603050405020304" pitchFamily="18" charset="0"/>
              </a:rPr>
              <a:t>Налоговые Поступления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10796" y="6554191"/>
            <a:ext cx="3096344" cy="621406"/>
          </a:xfrm>
          <a:prstGeom prst="rect">
            <a:avLst/>
          </a:prstGeom>
        </p:spPr>
        <p:txBody>
          <a:bodyPr vert="horz" wrap="square" lIns="104287" tIns="52144" rIns="104287" bIns="52144" rtlCol="0" anchor="ctr">
            <a:normAutofit fontScale="85000" lnSpcReduction="20000"/>
          </a:bodyPr>
          <a:lstStyle/>
          <a:p>
            <a:pPr defTabSz="1042872">
              <a:spcBef>
                <a:spcPct val="0"/>
              </a:spcBef>
            </a:pPr>
            <a:endParaRPr lang="ru-RU" sz="4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7" name="Диаграмма 66"/>
          <p:cNvGraphicFramePr/>
          <p:nvPr>
            <p:extLst>
              <p:ext uri="{D42A27DB-BD31-4B8C-83A1-F6EECF244321}">
                <p14:modId xmlns:p14="http://schemas.microsoft.com/office/powerpoint/2010/main" val="461543083"/>
              </p:ext>
            </p:extLst>
          </p:nvPr>
        </p:nvGraphicFramePr>
        <p:xfrm>
          <a:off x="738189" y="1332359"/>
          <a:ext cx="4356483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2" name="Диаграмма 71"/>
          <p:cNvGraphicFramePr/>
          <p:nvPr>
            <p:extLst>
              <p:ext uri="{D42A27DB-BD31-4B8C-83A1-F6EECF244321}">
                <p14:modId xmlns:p14="http://schemas.microsoft.com/office/powerpoint/2010/main" val="1218022060"/>
              </p:ext>
            </p:extLst>
          </p:nvPr>
        </p:nvGraphicFramePr>
        <p:xfrm>
          <a:off x="5417557" y="1332360"/>
          <a:ext cx="4321632" cy="266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40430851"/>
              </p:ext>
            </p:extLst>
          </p:nvPr>
        </p:nvGraphicFramePr>
        <p:xfrm>
          <a:off x="5492461" y="3852639"/>
          <a:ext cx="432163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95786" y="6648870"/>
            <a:ext cx="9073008" cy="526727"/>
          </a:xfrm>
          <a:prstGeom prst="rect">
            <a:avLst/>
          </a:prstGeom>
        </p:spPr>
        <p:txBody>
          <a:bodyPr vert="horz" wrap="square" lIns="104287" tIns="52144" rIns="104287" bIns="52144" rtlCol="0" anchor="ctr">
            <a:normAutofit/>
          </a:bodyPr>
          <a:lstStyle/>
          <a:p>
            <a:pPr defTabSz="1042872">
              <a:spcBef>
                <a:spcPct val="0"/>
              </a:spcBef>
            </a:pPr>
            <a:endParaRPr lang="ru-RU" sz="22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40148" y="1101270"/>
            <a:ext cx="1875104" cy="360040"/>
          </a:xfrm>
          <a:prstGeom prst="rect">
            <a:avLst/>
          </a:prstGeom>
        </p:spPr>
        <p:txBody>
          <a:bodyPr vert="horz" wrap="square" lIns="104287" tIns="52144" rIns="104287" bIns="52144" rtlCol="0" anchor="ctr">
            <a:normAutofit fontScale="40000" lnSpcReduction="20000"/>
          </a:bodyPr>
          <a:lstStyle/>
          <a:p>
            <a:pPr algn="ctr">
              <a:defRPr lang="ru-RU" sz="2800" b="1" i="0" u="none" strike="noStrike" kern="1200" baseline="0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anose="02020603050405020304" pitchFamily="18" charset="0"/>
              </a:rPr>
              <a:t>(млн. руб.)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073370268"/>
              </p:ext>
            </p:extLst>
          </p:nvPr>
        </p:nvGraphicFramePr>
        <p:xfrm>
          <a:off x="716135" y="4247938"/>
          <a:ext cx="4321632" cy="266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7240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 flipH="1">
            <a:off x="1641490" y="1557651"/>
            <a:ext cx="8081882" cy="5716235"/>
          </a:xfrm>
          <a:prstGeom prst="line">
            <a:avLst/>
          </a:prstGeom>
          <a:ln w="19050">
            <a:solidFill>
              <a:srgbClr val="005AA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644511" y="1557651"/>
            <a:ext cx="8075841" cy="5716235"/>
          </a:xfrm>
          <a:prstGeom prst="line">
            <a:avLst/>
          </a:prstGeom>
          <a:ln w="19050">
            <a:solidFill>
              <a:srgbClr val="005AA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57279" y="393232"/>
            <a:ext cx="8336726" cy="939127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rgbClr val="005AAA"/>
                </a:solidFill>
              </a:rPr>
              <a:t>Изменения 2018 -2019 гг.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988838" y="1476374"/>
            <a:ext cx="5389399" cy="2414424"/>
          </a:xfrm>
          <a:prstGeom prst="rect">
            <a:avLst/>
          </a:prstGeom>
        </p:spPr>
        <p:txBody>
          <a:bodyPr vert="horz" wrap="square" lIns="133237" tIns="66619" rIns="133237" bIns="66619" rtlCol="0" anchor="ctr">
            <a:normAutofit/>
          </a:bodyPr>
          <a:lstStyle/>
          <a:p>
            <a:pPr algn="ctr" defTabSz="1332373">
              <a:lnSpc>
                <a:spcPts val="2811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2400" b="1" dirty="0">
                <a:latin typeface="+mj-lt"/>
                <a:ea typeface="+mj-ea"/>
                <a:cs typeface="+mj-cs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Новый Перечень от 3 млн. руб.</a:t>
            </a:r>
          </a:p>
          <a:p>
            <a:pPr algn="ctr" defTabSz="1332373">
              <a:lnSpc>
                <a:spcPts val="2811"/>
              </a:lnSpc>
              <a:spcBef>
                <a:spcPct val="0"/>
              </a:spcBef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Отмена К = 1.3, 1.5</a:t>
            </a:r>
          </a:p>
          <a:p>
            <a:pPr algn="ctr" defTabSz="1332373">
              <a:lnSpc>
                <a:spcPts val="2811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Региональные условия </a:t>
            </a:r>
          </a:p>
          <a:p>
            <a:pPr algn="ctr" defTabSz="1332373">
              <a:lnSpc>
                <a:spcPts val="2811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Отмена Платона</a:t>
            </a:r>
          </a:p>
          <a:p>
            <a:pPr algn="ctr" defTabSz="1332373">
              <a:lnSpc>
                <a:spcPts val="2811"/>
              </a:lnSpc>
              <a:spcBef>
                <a:spcPct val="0"/>
              </a:spcBef>
            </a:pPr>
            <a:endParaRPr lang="ru-RU" sz="18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defTabSz="1332373">
              <a:lnSpc>
                <a:spcPts val="2811"/>
              </a:lnSpc>
              <a:spcBef>
                <a:spcPct val="0"/>
              </a:spcBef>
            </a:pPr>
            <a:endParaRPr lang="ru-RU" sz="18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67814" y="2933783"/>
            <a:ext cx="505256" cy="1481987"/>
          </a:xfrm>
          <a:prstGeom prst="rect">
            <a:avLst/>
          </a:prstGeom>
        </p:spPr>
        <p:txBody>
          <a:bodyPr vert="horz" wrap="square" lIns="133237" tIns="66619" rIns="133237" bIns="66619" rtlCol="0" anchor="ctr">
            <a:normAutofit/>
          </a:bodyPr>
          <a:lstStyle/>
          <a:p>
            <a:pPr defTabSz="1332373">
              <a:spcBef>
                <a:spcPct val="0"/>
              </a:spcBef>
            </a:pPr>
            <a:endParaRPr lang="ru-RU" sz="60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6768" y="2298644"/>
            <a:ext cx="3789421" cy="4763530"/>
          </a:xfrm>
          <a:prstGeom prst="rect">
            <a:avLst/>
          </a:prstGeom>
        </p:spPr>
        <p:txBody>
          <a:bodyPr vert="horz" wrap="square" lIns="133237" tIns="66619" rIns="133237" bIns="66619" rtlCol="0" anchor="ctr">
            <a:normAutofit/>
          </a:bodyPr>
          <a:lstStyle/>
          <a:p>
            <a:pPr defTabSz="1332373">
              <a:lnSpc>
                <a:spcPts val="2554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Части жилых домов, дети-инвалиды, гаражи и </a:t>
            </a:r>
            <a:r>
              <a:rPr lang="ru-RU" sz="18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машино</a:t>
            </a: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-места </a:t>
            </a:r>
          </a:p>
          <a:p>
            <a:pPr defTabSz="1332373">
              <a:lnSpc>
                <a:spcPts val="2554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Коэффициенты:</a:t>
            </a:r>
          </a:p>
          <a:p>
            <a:pPr defTabSz="1332373">
              <a:lnSpc>
                <a:spcPts val="2554"/>
              </a:lnSpc>
              <a:spcBef>
                <a:spcPct val="0"/>
              </a:spcBef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ограничитель (10%)</a:t>
            </a:r>
          </a:p>
          <a:p>
            <a:pPr defTabSz="1332373">
              <a:lnSpc>
                <a:spcPts val="2554"/>
              </a:lnSpc>
              <a:spcBef>
                <a:spcPct val="0"/>
              </a:spcBef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периоду (0.2, 0.4, 0.6)</a:t>
            </a:r>
          </a:p>
          <a:p>
            <a:pPr marL="285700" indent="-285700" defTabSz="1332373">
              <a:lnSpc>
                <a:spcPts val="2554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условия</a:t>
            </a:r>
          </a:p>
          <a:p>
            <a:pPr defTabSz="1332373">
              <a:lnSpc>
                <a:spcPts val="2554"/>
              </a:lnSpc>
              <a:spcBef>
                <a:spcPct val="0"/>
              </a:spcBef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332373">
              <a:lnSpc>
                <a:spcPts val="2554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sz="18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081" y="3463063"/>
            <a:ext cx="3872228" cy="2333792"/>
          </a:xfrm>
          <a:prstGeom prst="rect">
            <a:avLst/>
          </a:prstGeom>
        </p:spPr>
        <p:txBody>
          <a:bodyPr vert="horz" wrap="square" lIns="133237" tIns="66619" rIns="133237" bIns="66619" rtlCol="0" anchor="ctr">
            <a:normAutofit/>
          </a:bodyPr>
          <a:lstStyle/>
          <a:p>
            <a:pPr marL="342840" indent="-342840" defTabSz="1332373">
              <a:lnSpc>
                <a:spcPts val="2811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Определен Перечень </a:t>
            </a:r>
          </a:p>
          <a:p>
            <a:pPr defTabSz="1332373">
              <a:lnSpc>
                <a:spcPts val="2811"/>
              </a:lnSpc>
              <a:spcBef>
                <a:spcPct val="0"/>
              </a:spcBef>
            </a:pP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имущества облагаемого по КС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статьей 378.2 НК РФ</a:t>
            </a:r>
          </a:p>
          <a:p>
            <a:pPr marL="342840" indent="-342840" defTabSz="1332373">
              <a:lnSpc>
                <a:spcPts val="2811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условия</a:t>
            </a:r>
          </a:p>
          <a:p>
            <a:pPr marL="342840" indent="-342840" defTabSz="1332373">
              <a:lnSpc>
                <a:spcPts val="2811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Движимость ЮЛ</a:t>
            </a:r>
          </a:p>
          <a:p>
            <a:pPr defTabSz="1332373">
              <a:lnSpc>
                <a:spcPts val="2811"/>
              </a:lnSpc>
              <a:spcBef>
                <a:spcPct val="0"/>
              </a:spcBef>
            </a:pPr>
            <a:endParaRPr lang="ru-RU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83582" y="5262620"/>
            <a:ext cx="6399911" cy="2117124"/>
          </a:xfrm>
          <a:prstGeom prst="rect">
            <a:avLst/>
          </a:prstGeom>
        </p:spPr>
        <p:txBody>
          <a:bodyPr vert="horz" wrap="square" lIns="133237" tIns="66619" rIns="133237" bIns="66619" rtlCol="0" anchor="ctr">
            <a:noAutofit/>
          </a:bodyPr>
          <a:lstStyle/>
          <a:p>
            <a:pPr algn="ctr" defTabSz="1332373">
              <a:lnSpc>
                <a:spcPts val="2811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Вычет 6 соток</a:t>
            </a:r>
          </a:p>
          <a:p>
            <a:pPr algn="ctr" defTabSz="1332373">
              <a:lnSpc>
                <a:spcPts val="2811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Дети-инвалиды</a:t>
            </a:r>
          </a:p>
          <a:p>
            <a:pPr algn="ctr" defTabSz="1332373">
              <a:lnSpc>
                <a:spcPts val="2811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Новые правила применения КС</a:t>
            </a:r>
          </a:p>
        </p:txBody>
      </p:sp>
      <p:sp>
        <p:nvSpPr>
          <p:cNvPr id="25" name="Овал 24"/>
          <p:cNvSpPr/>
          <p:nvPr/>
        </p:nvSpPr>
        <p:spPr>
          <a:xfrm>
            <a:off x="4420397" y="3568919"/>
            <a:ext cx="2526281" cy="1693699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803" tIns="58402" rIns="116803" bIns="58402" rtlCol="0" anchor="ctr"/>
          <a:lstStyle/>
          <a:p>
            <a:pPr algn="ctr"/>
            <a:endParaRPr lang="ru-RU"/>
          </a:p>
        </p:txBody>
      </p:sp>
      <p:sp>
        <p:nvSpPr>
          <p:cNvPr id="26" name="Пирог 25"/>
          <p:cNvSpPr/>
          <p:nvPr/>
        </p:nvSpPr>
        <p:spPr>
          <a:xfrm rot="10800000">
            <a:off x="4420799" y="3568919"/>
            <a:ext cx="2526281" cy="1693699"/>
          </a:xfrm>
          <a:prstGeom prst="pie">
            <a:avLst>
              <a:gd name="adj1" fmla="val 1763435"/>
              <a:gd name="adj2" fmla="val 906663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803" tIns="58402" rIns="116803" bIns="5840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Пирог 26"/>
          <p:cNvSpPr/>
          <p:nvPr/>
        </p:nvSpPr>
        <p:spPr>
          <a:xfrm>
            <a:off x="4420398" y="3568919"/>
            <a:ext cx="2526281" cy="1693699"/>
          </a:xfrm>
          <a:prstGeom prst="pie">
            <a:avLst>
              <a:gd name="adj1" fmla="val 9055170"/>
              <a:gd name="adj2" fmla="val 1256642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803" tIns="58402" rIns="116803" bIns="5840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ирог 27"/>
          <p:cNvSpPr/>
          <p:nvPr/>
        </p:nvSpPr>
        <p:spPr>
          <a:xfrm>
            <a:off x="4420799" y="3568921"/>
            <a:ext cx="2526281" cy="1693699"/>
          </a:xfrm>
          <a:prstGeom prst="pie">
            <a:avLst>
              <a:gd name="adj1" fmla="val 1763435"/>
              <a:gd name="adj2" fmla="val 906663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803" tIns="58402" rIns="116803" bIns="5840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ирог 28"/>
          <p:cNvSpPr/>
          <p:nvPr/>
        </p:nvSpPr>
        <p:spPr>
          <a:xfrm rot="10800000">
            <a:off x="4419288" y="3568919"/>
            <a:ext cx="2526281" cy="1693699"/>
          </a:xfrm>
          <a:prstGeom prst="pie">
            <a:avLst>
              <a:gd name="adj1" fmla="val 9055170"/>
              <a:gd name="adj2" fmla="val 1256642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803" tIns="58402" rIns="116803" bIns="5840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94474" y="3568919"/>
            <a:ext cx="1178931" cy="643761"/>
          </a:xfrm>
          <a:prstGeom prst="rect">
            <a:avLst/>
          </a:prstGeom>
        </p:spPr>
        <p:txBody>
          <a:bodyPr vert="horz" wrap="square" lIns="133237" tIns="66619" rIns="133237" bIns="66619" rtlCol="0" anchor="ctr">
            <a:noAutofit/>
          </a:bodyPr>
          <a:lstStyle/>
          <a:p>
            <a:pPr algn="ctr" defTabSz="1332373">
              <a:spcBef>
                <a:spcPct val="0"/>
              </a:spcBef>
            </a:pPr>
            <a:r>
              <a:rPr lang="ru-RU" sz="4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ТН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67770" y="3992344"/>
            <a:ext cx="1516171" cy="846850"/>
          </a:xfrm>
          <a:prstGeom prst="rect">
            <a:avLst/>
          </a:prstGeom>
        </p:spPr>
        <p:txBody>
          <a:bodyPr vert="horz" wrap="square" lIns="133237" tIns="66619" rIns="133237" bIns="66619" rtlCol="0" anchor="ctr">
            <a:noAutofit/>
          </a:bodyPr>
          <a:lstStyle/>
          <a:p>
            <a:pPr algn="ctr" defTabSz="1332373">
              <a:spcBef>
                <a:spcPct val="0"/>
              </a:spcBef>
            </a:pPr>
            <a:r>
              <a:rPr lang="ru-RU" sz="29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НИФЛ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94474" y="4415769"/>
            <a:ext cx="1178931" cy="952706"/>
          </a:xfrm>
          <a:prstGeom prst="rect">
            <a:avLst/>
          </a:prstGeom>
        </p:spPr>
        <p:txBody>
          <a:bodyPr vert="horz" wrap="square" lIns="133237" tIns="66619" rIns="133237" bIns="66619" rtlCol="0" anchor="ctr">
            <a:noAutofit/>
          </a:bodyPr>
          <a:lstStyle/>
          <a:p>
            <a:pPr algn="ctr" defTabSz="1332373">
              <a:spcBef>
                <a:spcPct val="0"/>
              </a:spcBef>
            </a:pPr>
            <a:r>
              <a:rPr lang="ru-RU" sz="4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ЗН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82427" y="3992344"/>
            <a:ext cx="1516878" cy="846850"/>
          </a:xfrm>
          <a:prstGeom prst="rect">
            <a:avLst/>
          </a:prstGeom>
        </p:spPr>
        <p:txBody>
          <a:bodyPr vert="horz" wrap="square" lIns="133237" tIns="66619" rIns="133237" bIns="66619" rtlCol="0" anchor="ctr">
            <a:noAutofit/>
          </a:bodyPr>
          <a:lstStyle/>
          <a:p>
            <a:pPr algn="ctr" defTabSz="1332373">
              <a:spcBef>
                <a:spcPct val="0"/>
              </a:spcBef>
            </a:pPr>
            <a:r>
              <a:rPr lang="ru-RU" sz="29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НИО</a:t>
            </a:r>
          </a:p>
        </p:txBody>
      </p:sp>
    </p:spTree>
    <p:extLst>
      <p:ext uri="{BB962C8B-B14F-4D97-AF65-F5344CB8AC3E}">
        <p14:creationId xmlns:p14="http://schemas.microsoft.com/office/powerpoint/2010/main" val="67610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2170" y="324247"/>
            <a:ext cx="9686557" cy="7001128"/>
          </a:xfrm>
          <a:prstGeom prst="rect">
            <a:avLst/>
          </a:prstGeom>
          <a:solidFill>
            <a:schemeClr val="bg1">
              <a:lumMod val="6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5066" tIns="62548" rIns="125066" bIns="62548" anchor="ctr"/>
          <a:lstStyle/>
          <a:p>
            <a:pPr algn="ctr" defTabSz="1250043">
              <a:defRPr/>
            </a:pPr>
            <a:endParaRPr lang="ru-RU" sz="2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9929" y="207984"/>
            <a:ext cx="10189332" cy="873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87" tIns="52144" rIns="104287" bIns="52144" rtlCol="0" anchor="ctr"/>
          <a:lstStyle/>
          <a:p>
            <a:pPr algn="ctr" defTabSz="1042872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27691886"/>
              </p:ext>
            </p:extLst>
          </p:nvPr>
        </p:nvGraphicFramePr>
        <p:xfrm>
          <a:off x="967813" y="1398867"/>
          <a:ext cx="8420936" cy="5160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3" descr="Описание: E:\fns_\pict\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7" t="5386" r="89847" b="56010"/>
          <a:stretch>
            <a:fillRect/>
          </a:stretch>
        </p:blipFill>
        <p:spPr bwMode="auto">
          <a:xfrm>
            <a:off x="10099228" y="5364807"/>
            <a:ext cx="594173" cy="219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Номер слайда 3"/>
          <p:cNvSpPr txBox="1">
            <a:spLocks/>
          </p:cNvSpPr>
          <p:nvPr/>
        </p:nvSpPr>
        <p:spPr>
          <a:xfrm>
            <a:off x="10036901" y="6977062"/>
            <a:ext cx="724719" cy="696626"/>
          </a:xfrm>
          <a:prstGeom prst="rect">
            <a:avLst/>
          </a:prstGeom>
        </p:spPr>
        <p:txBody>
          <a:bodyPr vert="horz" lIns="102917" tIns="51455" rIns="102917" bIns="51455" rtlCol="0" anchor="ctr">
            <a:normAutofit/>
          </a:bodyPr>
          <a:lstStyle>
            <a:defPPr>
              <a:defRPr lang="ru-RU"/>
            </a:defPPr>
            <a:lvl1pPr marL="0" algn="ctr" defTabSz="1029005" rtl="0" eaLnBrk="1" latinLnBrk="0" hangingPunct="1">
              <a:lnSpc>
                <a:spcPts val="3015"/>
              </a:lnSpc>
              <a:defRPr sz="3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514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9005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512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022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2525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7043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1554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6047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29005" rtl="0" eaLnBrk="1" fontAlgn="auto" latinLnBrk="0" hangingPunct="1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white"/>
                </a:solidFill>
                <a:latin typeface="Calibri"/>
              </a:rPr>
              <a:t>6</a:t>
            </a:r>
            <a:endParaRPr kumimoji="0" lang="ru-RU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33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5300-00-276\Desktop\отсортировать\6474djhd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4" r="36333" b="23239"/>
          <a:stretch/>
        </p:blipFill>
        <p:spPr bwMode="auto">
          <a:xfrm>
            <a:off x="6303631" y="1622658"/>
            <a:ext cx="3946353" cy="311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27422" y="1755443"/>
            <a:ext cx="1389914" cy="2103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69" tIns="52135" rIns="104269" bIns="52135" rtlCol="0" anchor="ctr"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defTabSz="1042688"/>
            <a:r>
              <a:rPr lang="en-US" sz="18900" b="1" dirty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8900" b="1" dirty="0">
              <a:solidFill>
                <a:srgbClr val="FF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" y="0"/>
            <a:ext cx="9220329" cy="1056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69" tIns="52135" rIns="104269" bIns="52135" rtlCol="0" anchor="ctr"/>
          <a:lstStyle/>
          <a:p>
            <a:pPr algn="ctr" defTabSz="1042688"/>
            <a:r>
              <a:rPr lang="ru-RU" sz="6200" b="1" i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Единый срок уплаты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7590" y="2196138"/>
            <a:ext cx="4616038" cy="1259487"/>
          </a:xfrm>
          <a:prstGeom prst="rect">
            <a:avLst/>
          </a:prstGeom>
          <a:noFill/>
        </p:spPr>
        <p:txBody>
          <a:bodyPr wrap="square" lIns="104269" tIns="52135" rIns="104269" bIns="52135">
            <a:spAutoFit/>
          </a:bodyPr>
          <a:lstStyle/>
          <a:p>
            <a:pPr defTabSz="1042688"/>
            <a:r>
              <a:rPr lang="ru-RU" sz="7500" b="1" dirty="0">
                <a:solidFill>
                  <a:srgbClr val="0062A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декабря</a:t>
            </a:r>
          </a:p>
        </p:txBody>
      </p:sp>
      <p:pic>
        <p:nvPicPr>
          <p:cNvPr id="1028" name="Picture 4" descr="D:\КАРТИНКИ_открытки_поздравления тексты_готовые открытки\картинки_ДЛЯ_БУКЛЕТОВ\транспорт\7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0580" y="3885897"/>
            <a:ext cx="1473070" cy="1148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921" y="159129"/>
            <a:ext cx="1515768" cy="145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2164" y="3885899"/>
            <a:ext cx="5781466" cy="874766"/>
          </a:xfrm>
          <a:prstGeom prst="rect">
            <a:avLst/>
          </a:prstGeom>
          <a:solidFill>
            <a:schemeClr val="tx2"/>
          </a:solidFill>
        </p:spPr>
        <p:txBody>
          <a:bodyPr wrap="square" lIns="104269" tIns="52135" rIns="104269" bIns="52135">
            <a:spAutoFit/>
          </a:bodyPr>
          <a:lstStyle/>
          <a:p>
            <a:pPr algn="ctr" defTabSz="1042688"/>
            <a:r>
              <a:rPr lang="ru-RU" sz="2500" b="1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Оплатите налоги</a:t>
            </a:r>
          </a:p>
          <a:p>
            <a:pPr algn="ctr" defTabSz="1042688"/>
            <a:r>
              <a:rPr lang="ru-RU" sz="2500" b="1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выходя из дома!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" y="1028907"/>
            <a:ext cx="9220329" cy="905544"/>
          </a:xfrm>
          <a:prstGeom prst="rect">
            <a:avLst/>
          </a:prstGeom>
        </p:spPr>
        <p:txBody>
          <a:bodyPr wrap="square" lIns="104269" tIns="52135" rIns="104269" bIns="52135">
            <a:spAutoFit/>
          </a:bodyPr>
          <a:lstStyle/>
          <a:p>
            <a:pPr algn="ctr" defTabSz="1042688"/>
            <a:r>
              <a:rPr lang="ru-RU" sz="2600" b="1" dirty="0">
                <a:solidFill>
                  <a:srgbClr val="0062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налога на имущество, транспортного налога, земельного налога физическими лицами за 2017 год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4189" y="4751058"/>
            <a:ext cx="10238557" cy="1351820"/>
          </a:xfrm>
          <a:prstGeom prst="rect">
            <a:avLst/>
          </a:prstGeom>
        </p:spPr>
        <p:txBody>
          <a:bodyPr wrap="square" lIns="104269" tIns="52135" rIns="104269" bIns="52135">
            <a:spAutoFit/>
          </a:bodyPr>
          <a:lstStyle/>
          <a:p>
            <a:pPr defTabSz="1042688" fontAlgn="base"/>
            <a:r>
              <a:rPr lang="ru-RU" sz="2700" b="1" dirty="0">
                <a:solidFill>
                  <a:prstClr val="black"/>
                </a:solidFill>
                <a:latin typeface="Arial Narrow" panose="020B0606020202030204" pitchFamily="34" charset="0"/>
              </a:rPr>
              <a:t>С помощью электронных сервисов ФНС России</a:t>
            </a:r>
          </a:p>
          <a:p>
            <a:pPr marL="391007" indent="-391007" defTabSz="1042688" fontAlgn="base">
              <a:buFont typeface="Wingdings" panose="05000000000000000000" pitchFamily="2" charset="2"/>
              <a:buChar char="ü"/>
            </a:pPr>
            <a:r>
              <a:rPr lang="ru-RU" sz="2700" b="1" dirty="0">
                <a:solidFill>
                  <a:srgbClr val="1F497D"/>
                </a:solidFill>
                <a:latin typeface="Arial Narrow" panose="020B0606020202030204" pitchFamily="34" charset="0"/>
              </a:rPr>
              <a:t>«Личный кабинет налогоплательщика для физических лиц»</a:t>
            </a:r>
          </a:p>
          <a:p>
            <a:pPr marL="391007" indent="-391007" defTabSz="1042688" fontAlgn="base">
              <a:buFont typeface="Wingdings" panose="05000000000000000000" pitchFamily="2" charset="2"/>
              <a:buChar char="ü"/>
            </a:pPr>
            <a:r>
              <a:rPr lang="ru-RU" sz="2700" b="1" dirty="0">
                <a:solidFill>
                  <a:srgbClr val="1F497D"/>
                </a:solidFill>
                <a:latin typeface="Arial Narrow" panose="020B0606020202030204" pitchFamily="34" charset="0"/>
              </a:rPr>
              <a:t>«Заплати налоги»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0" y="6136813"/>
            <a:ext cx="5851956" cy="813174"/>
          </a:xfrm>
          <a:prstGeom prst="rect">
            <a:avLst/>
          </a:prstGeom>
          <a:solidFill>
            <a:srgbClr val="FF0000"/>
          </a:solidFill>
        </p:spPr>
        <p:txBody>
          <a:bodyPr wrap="square" lIns="104269" tIns="52135" rIns="104269" bIns="52135">
            <a:spAutoFit/>
          </a:bodyPr>
          <a:lstStyle/>
          <a:p>
            <a:pPr algn="ctr" defTabSz="1042688" fontAlgn="base"/>
            <a:r>
              <a:rPr lang="ru-RU" sz="2300" b="1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Не забудьте своевременно уплатить</a:t>
            </a:r>
          </a:p>
          <a:p>
            <a:pPr algn="ctr" defTabSz="1042688" fontAlgn="base"/>
            <a:r>
              <a:rPr lang="ru-RU" sz="2300" b="1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имущественные налоги!</a:t>
            </a:r>
            <a:endParaRPr lang="ru-RU" sz="27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40227" y="6136813"/>
            <a:ext cx="4590787" cy="813174"/>
          </a:xfrm>
          <a:prstGeom prst="rect">
            <a:avLst/>
          </a:prstGeom>
        </p:spPr>
        <p:txBody>
          <a:bodyPr wrap="square" lIns="104269" tIns="52135" rIns="104269" bIns="52135">
            <a:spAutoFit/>
          </a:bodyPr>
          <a:lstStyle/>
          <a:p>
            <a:pPr algn="ctr" defTabSz="1042688" fontAlgn="base"/>
            <a:r>
              <a:rPr lang="ru-RU" sz="2300" b="1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Не допускайте образования налоговой задолженности!</a:t>
            </a:r>
          </a:p>
        </p:txBody>
      </p:sp>
      <p:pic>
        <p:nvPicPr>
          <p:cNvPr id="19" name="Picture 3" descr="Описание: E:\fns_\pict\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7" t="5386" r="89847" b="56010"/>
          <a:stretch>
            <a:fillRect/>
          </a:stretch>
        </p:blipFill>
        <p:spPr bwMode="auto">
          <a:xfrm>
            <a:off x="10249984" y="5796856"/>
            <a:ext cx="443419" cy="1764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6965831" y="6949625"/>
            <a:ext cx="3284153" cy="597766"/>
          </a:xfrm>
          <a:prstGeom prst="rect">
            <a:avLst/>
          </a:prstGeom>
        </p:spPr>
        <p:txBody>
          <a:bodyPr wrap="square" lIns="104269" tIns="52135" rIns="104269" bIns="52135">
            <a:spAutoFit/>
          </a:bodyPr>
          <a:lstStyle/>
          <a:p>
            <a:pPr algn="r" defTabSz="1042688">
              <a:spcAft>
                <a:spcPts val="684"/>
              </a:spcAft>
            </a:pPr>
            <a:r>
              <a:rPr lang="en-US" sz="3200" b="1" dirty="0">
                <a:solidFill>
                  <a:srgbClr val="004D8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www.nalog.ru</a:t>
            </a:r>
            <a:endParaRPr lang="ru-RU" sz="3200" b="1" dirty="0">
              <a:solidFill>
                <a:srgbClr val="004D86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186" y="7212021"/>
            <a:ext cx="4335753" cy="351546"/>
          </a:xfrm>
          <a:prstGeom prst="rect">
            <a:avLst/>
          </a:prstGeom>
        </p:spPr>
        <p:txBody>
          <a:bodyPr wrap="square" lIns="104269" tIns="52135" rIns="104269" bIns="52135">
            <a:spAutoFit/>
          </a:bodyPr>
          <a:lstStyle/>
          <a:p>
            <a:pPr defTabSz="1042688">
              <a:spcAft>
                <a:spcPts val="684"/>
              </a:spcAft>
            </a:pPr>
            <a:r>
              <a:rPr lang="ru-RU" sz="1600" b="1" dirty="0">
                <a:solidFill>
                  <a:srgbClr val="004D8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УФНС РОССИИ ПО НОВГОРОДСКОЙ ОБЛАСТИ</a:t>
            </a:r>
          </a:p>
        </p:txBody>
      </p:sp>
      <p:sp>
        <p:nvSpPr>
          <p:cNvPr id="18" name="Номер слайда 3"/>
          <p:cNvSpPr txBox="1">
            <a:spLocks/>
          </p:cNvSpPr>
          <p:nvPr/>
        </p:nvSpPr>
        <p:spPr>
          <a:xfrm>
            <a:off x="10080386" y="7092999"/>
            <a:ext cx="724719" cy="553614"/>
          </a:xfrm>
          <a:prstGeom prst="rect">
            <a:avLst/>
          </a:prstGeom>
        </p:spPr>
        <p:txBody>
          <a:bodyPr vert="horz" lIns="102917" tIns="51455" rIns="102917" bIns="51455" rtlCol="0" anchor="ctr">
            <a:normAutofit/>
          </a:bodyPr>
          <a:lstStyle>
            <a:defPPr>
              <a:defRPr lang="ru-RU"/>
            </a:defPPr>
            <a:lvl1pPr marL="0" algn="ctr" defTabSz="1029005" rtl="0" eaLnBrk="1" latinLnBrk="0" hangingPunct="1">
              <a:lnSpc>
                <a:spcPts val="3015"/>
              </a:lnSpc>
              <a:defRPr sz="3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514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9005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512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022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2525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7043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1554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6047" algn="l" defTabSz="1029005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29005" rtl="0" eaLnBrk="1" fontAlgn="auto" latinLnBrk="0" hangingPunct="1">
              <a:lnSpc>
                <a:spcPts val="301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white"/>
                </a:solidFill>
                <a:latin typeface="Calibri"/>
              </a:rPr>
              <a:t>7</a:t>
            </a:r>
            <a:endParaRPr kumimoji="0" lang="ru-RU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10622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_Ppt0000009">
  <a:themeElements>
    <a:clrScheme name="2_Ppt0000009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Ppt0000009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pt0000009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63326</TotalTime>
  <Words>340</Words>
  <Application>Microsoft Office PowerPoint</Application>
  <PresentationFormat>Произвольный</PresentationFormat>
  <Paragraphs>103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Present_FNS2012_A4</vt:lpstr>
      <vt:lpstr>2_Ppt0000009</vt:lpstr>
      <vt:lpstr>Тема Office</vt:lpstr>
      <vt:lpstr>1_Тема Office</vt:lpstr>
      <vt:lpstr>Презентация PowerPoint</vt:lpstr>
      <vt:lpstr>Структура налоговых поступлений в Консолидированный бюджет НОВГОРОДСКОЙ ОБЛАСТИ, %</vt:lpstr>
      <vt:lpstr>Презентация PowerPoint</vt:lpstr>
      <vt:lpstr>Налоговые Поступления</vt:lpstr>
      <vt:lpstr>Изменения 2018 -2019 гг.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Трофименко Наталья Александровна</cp:lastModifiedBy>
  <cp:revision>1700</cp:revision>
  <cp:lastPrinted>2017-09-05T11:01:40Z</cp:lastPrinted>
  <dcterms:created xsi:type="dcterms:W3CDTF">2013-04-18T07:19:29Z</dcterms:created>
  <dcterms:modified xsi:type="dcterms:W3CDTF">2018-11-21T13:29:39Z</dcterms:modified>
</cp:coreProperties>
</file>